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Bold" panose="020B0604020202020204" charset="0"/>
      <p:regular r:id="rId15"/>
    </p:embeddedFont>
    <p:embeddedFont>
      <p:font typeface="Calibri" panose="020F0502020204030204" pitchFamily="34" charset="0"/>
      <p:regular r:id="rId16"/>
      <p:bold r:id="rId17"/>
      <p:italic r:id="rId18"/>
      <p:boldItalic r:id="rId19"/>
    </p:embeddedFont>
    <p:embeddedFont>
      <p:font typeface="EB Garamond" panose="00000500000000000000" pitchFamily="2" charset="0"/>
      <p:regular r:id="rId20"/>
    </p:embeddedFont>
    <p:embeddedFont>
      <p:font typeface="EB Garamond Bold" panose="00000800000000000000" pitchFamily="2" charset="0"/>
      <p:bold r:id="rId21"/>
    </p:embeddedFont>
    <p:embeddedFont>
      <p:font typeface="EB Garamond Medium" panose="00000600000000000000" pitchFamily="2" charset="0"/>
      <p:regular r:id="rId22"/>
    </p:embeddedFont>
    <p:embeddedFont>
      <p:font typeface="EB Garamond Semi-Bold" panose="020B0604020202020204" charset="0"/>
      <p:regular r:id="rId23"/>
    </p:embeddedFont>
    <p:embeddedFont>
      <p:font typeface="Public Sans Bold" panose="020B0604020202020204" charset="0"/>
      <p:regular r:id="rId24"/>
    </p:embeddedFont>
    <p:embeddedFont>
      <p:font typeface="Trebuchet MS Bold Italics" panose="020B0604020202020204" charset="0"/>
      <p:regular r:id="rId25"/>
    </p:embeddedFont>
    <p:embeddedFont>
      <p:font typeface="TT Rounds Condensed" panose="020B0604020202020204" charset="0"/>
      <p:regular r:id="rId26"/>
    </p:embeddedFont>
    <p:embeddedFont>
      <p:font typeface="TT Rounds Condensed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100" d="100"/>
          <a:sy n="100" d="100"/>
        </p:scale>
        <p:origin x="-3516" y="-1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hyperlink" Target="https://github.com/KISHOREBILLGATES/Task_2" TargetMode="External"/><Relationship Id="rId3" Type="http://schemas.openxmlformats.org/officeDocument/2006/relationships/hyperlink" Target="https://github.com/Ambalam-1911/Task-2" TargetMode="External"/><Relationship Id="rId7" Type="http://schemas.openxmlformats.org/officeDocument/2006/relationships/image" Target="../media/image32.png"/><Relationship Id="rId12" Type="http://schemas.openxmlformats.org/officeDocument/2006/relationships/hyperlink" Target="https://github.com/Deepak5253/Task_2" TargetMode="External"/><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hyperlink" Target="https://github.com/Harish-78/Task_2" TargetMode="External"/><Relationship Id="rId5" Type="http://schemas.openxmlformats.org/officeDocument/2006/relationships/image" Target="../media/image30.png"/><Relationship Id="rId10" Type="http://schemas.openxmlformats.org/officeDocument/2006/relationships/hyperlink" Target="https://github.com/Hariprakash-2002/Task_2.git" TargetMode="External"/><Relationship Id="rId4" Type="http://schemas.openxmlformats.org/officeDocument/2006/relationships/image" Target="../media/image19.png"/><Relationship Id="rId9"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4" b="-14"/>
              </a:stretch>
            </a:blipFill>
          </p:spPr>
        </p:sp>
      </p:grpSp>
      <p:grpSp>
        <p:nvGrpSpPr>
          <p:cNvPr id="4" name="Group 4"/>
          <p:cNvGrpSpPr/>
          <p:nvPr/>
        </p:nvGrpSpPr>
        <p:grpSpPr>
          <a:xfrm>
            <a:off x="0" y="8282"/>
            <a:ext cx="18288000" cy="10270434"/>
            <a:chOff x="0" y="0"/>
            <a:chExt cx="24384000" cy="13693912"/>
          </a:xfrm>
        </p:grpSpPr>
        <p:sp>
          <p:nvSpPr>
            <p:cNvPr id="5" name="Freeform 5"/>
            <p:cNvSpPr/>
            <p:nvPr/>
          </p:nvSpPr>
          <p:spPr>
            <a:xfrm>
              <a:off x="0" y="0"/>
              <a:ext cx="24384000" cy="13693902"/>
            </a:xfrm>
            <a:custGeom>
              <a:avLst/>
              <a:gdLst/>
              <a:ahLst/>
              <a:cxnLst/>
              <a:rect l="l" t="t" r="r" b="b"/>
              <a:pathLst>
                <a:path w="24384000" h="13693902">
                  <a:moveTo>
                    <a:pt x="0" y="0"/>
                  </a:moveTo>
                  <a:lnTo>
                    <a:pt x="24384000" y="0"/>
                  </a:lnTo>
                  <a:lnTo>
                    <a:pt x="24384000" y="13693902"/>
                  </a:lnTo>
                  <a:lnTo>
                    <a:pt x="0" y="13693902"/>
                  </a:lnTo>
                  <a:lnTo>
                    <a:pt x="0" y="0"/>
                  </a:lnTo>
                  <a:close/>
                </a:path>
              </a:pathLst>
            </a:custGeom>
            <a:blipFill>
              <a:blip r:embed="rId3"/>
              <a:stretch>
                <a:fillRect t="-16" b="-16"/>
              </a:stretch>
            </a:blipFill>
          </p:spPr>
        </p:sp>
      </p:grpSp>
      <p:grpSp>
        <p:nvGrpSpPr>
          <p:cNvPr id="6" name="Group 6"/>
          <p:cNvGrpSpPr/>
          <p:nvPr/>
        </p:nvGrpSpPr>
        <p:grpSpPr>
          <a:xfrm rot="176645">
            <a:off x="648794" y="6495760"/>
            <a:ext cx="1131755" cy="19050"/>
            <a:chOff x="0" y="0"/>
            <a:chExt cx="1509007" cy="25400"/>
          </a:xfrm>
        </p:grpSpPr>
        <p:sp>
          <p:nvSpPr>
            <p:cNvPr id="7" name="Freeform 7"/>
            <p:cNvSpPr/>
            <p:nvPr/>
          </p:nvSpPr>
          <p:spPr>
            <a:xfrm>
              <a:off x="0" y="0"/>
              <a:ext cx="1509014" cy="25400"/>
            </a:xfrm>
            <a:custGeom>
              <a:avLst/>
              <a:gdLst/>
              <a:ahLst/>
              <a:cxnLst/>
              <a:rect l="l" t="t" r="r" b="b"/>
              <a:pathLst>
                <a:path w="1509014" h="25400">
                  <a:moveTo>
                    <a:pt x="12700" y="0"/>
                  </a:moveTo>
                  <a:lnTo>
                    <a:pt x="1496314" y="0"/>
                  </a:lnTo>
                  <a:cubicBezTo>
                    <a:pt x="1503299" y="0"/>
                    <a:pt x="1509014" y="5715"/>
                    <a:pt x="1509014" y="12700"/>
                  </a:cubicBezTo>
                  <a:cubicBezTo>
                    <a:pt x="1509014" y="19685"/>
                    <a:pt x="1503299" y="25400"/>
                    <a:pt x="1496314" y="25400"/>
                  </a:cubicBezTo>
                  <a:lnTo>
                    <a:pt x="12700" y="25400"/>
                  </a:lnTo>
                  <a:cubicBezTo>
                    <a:pt x="5715" y="25400"/>
                    <a:pt x="0" y="19685"/>
                    <a:pt x="0" y="12700"/>
                  </a:cubicBezTo>
                  <a:cubicBezTo>
                    <a:pt x="0" y="5715"/>
                    <a:pt x="5715" y="0"/>
                    <a:pt x="12700" y="0"/>
                  </a:cubicBezTo>
                  <a:close/>
                </a:path>
              </a:pathLst>
            </a:custGeom>
            <a:solidFill>
              <a:srgbClr val="22366A"/>
            </a:solidFill>
          </p:spPr>
        </p:sp>
      </p:grpSp>
      <p:sp>
        <p:nvSpPr>
          <p:cNvPr id="8" name="TextBox 8"/>
          <p:cNvSpPr txBox="1"/>
          <p:nvPr/>
        </p:nvSpPr>
        <p:spPr>
          <a:xfrm>
            <a:off x="613935" y="5308552"/>
            <a:ext cx="8911027" cy="638175"/>
          </a:xfrm>
          <a:prstGeom prst="rect">
            <a:avLst/>
          </a:prstGeom>
        </p:spPr>
        <p:txBody>
          <a:bodyPr lIns="0" tIns="0" rIns="0" bIns="0" rtlCol="0" anchor="t">
            <a:spAutoFit/>
          </a:bodyPr>
          <a:lstStyle/>
          <a:p>
            <a:pPr algn="l">
              <a:lnSpc>
                <a:spcPts val="4920"/>
              </a:lnSpc>
            </a:pPr>
            <a:r>
              <a:rPr lang="en-US" sz="4100">
                <a:solidFill>
                  <a:srgbClr val="223669"/>
                </a:solidFill>
                <a:latin typeface="Public Sans Bold"/>
              </a:rPr>
              <a:t>“FOOD DELIVERY WEBSITE”</a:t>
            </a:r>
          </a:p>
        </p:txBody>
      </p:sp>
      <p:sp>
        <p:nvSpPr>
          <p:cNvPr id="9" name="TextBox 9"/>
          <p:cNvSpPr txBox="1"/>
          <p:nvPr/>
        </p:nvSpPr>
        <p:spPr>
          <a:xfrm>
            <a:off x="658564" y="7048197"/>
            <a:ext cx="7195950" cy="571500"/>
          </a:xfrm>
          <a:prstGeom prst="rect">
            <a:avLst/>
          </a:prstGeom>
        </p:spPr>
        <p:txBody>
          <a:bodyPr lIns="0" tIns="0" rIns="0" bIns="0" rtlCol="0" anchor="t">
            <a:spAutoFit/>
          </a:bodyPr>
          <a:lstStyle/>
          <a:p>
            <a:pPr algn="l">
              <a:lnSpc>
                <a:spcPts val="4200"/>
              </a:lnSpc>
            </a:pPr>
            <a:r>
              <a:rPr lang="en-US" sz="3500" spc="700">
                <a:solidFill>
                  <a:srgbClr val="223669"/>
                </a:solidFill>
                <a:latin typeface="Public Sans Bold"/>
              </a:rPr>
              <a:t>SRS DOCUMENTATION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7980" cy="10296000"/>
            <a:chOff x="0" y="0"/>
            <a:chExt cx="24383973" cy="13728000"/>
          </a:xfrm>
        </p:grpSpPr>
        <p:sp>
          <p:nvSpPr>
            <p:cNvPr id="3" name="Freeform 3"/>
            <p:cNvSpPr/>
            <p:nvPr/>
          </p:nvSpPr>
          <p:spPr>
            <a:xfrm>
              <a:off x="0" y="0"/>
              <a:ext cx="24384000" cy="13727937"/>
            </a:xfrm>
            <a:custGeom>
              <a:avLst/>
              <a:gdLst/>
              <a:ahLst/>
              <a:cxnLst/>
              <a:rect l="l" t="t" r="r" b="b"/>
              <a:pathLst>
                <a:path w="24384000" h="13727937">
                  <a:moveTo>
                    <a:pt x="0" y="0"/>
                  </a:moveTo>
                  <a:lnTo>
                    <a:pt x="24384000" y="0"/>
                  </a:lnTo>
                  <a:lnTo>
                    <a:pt x="24384000" y="13727937"/>
                  </a:lnTo>
                  <a:lnTo>
                    <a:pt x="0" y="13727937"/>
                  </a:lnTo>
                  <a:lnTo>
                    <a:pt x="0" y="0"/>
                  </a:lnTo>
                  <a:close/>
                </a:path>
              </a:pathLst>
            </a:custGeom>
            <a:blipFill>
              <a:blip r:embed="rId2"/>
              <a:stretch>
                <a:fillRect l="-28" r="-28"/>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4" b="-14"/>
              </a:stretch>
            </a:blipFill>
          </p:spPr>
        </p:sp>
      </p:grpSp>
      <p:grpSp>
        <p:nvGrpSpPr>
          <p:cNvPr id="6" name="Group 6"/>
          <p:cNvGrpSpPr/>
          <p:nvPr/>
        </p:nvGrpSpPr>
        <p:grpSpPr>
          <a:xfrm>
            <a:off x="698838" y="851081"/>
            <a:ext cx="22225" cy="8411982"/>
            <a:chOff x="0" y="0"/>
            <a:chExt cx="29633" cy="11215976"/>
          </a:xfrm>
        </p:grpSpPr>
        <p:sp>
          <p:nvSpPr>
            <p:cNvPr id="7" name="Freeform 7"/>
            <p:cNvSpPr/>
            <p:nvPr/>
          </p:nvSpPr>
          <p:spPr>
            <a:xfrm>
              <a:off x="0" y="0"/>
              <a:ext cx="29591" cy="11216005"/>
            </a:xfrm>
            <a:custGeom>
              <a:avLst/>
              <a:gdLst/>
              <a:ahLst/>
              <a:cxnLst/>
              <a:rect l="l" t="t" r="r" b="b"/>
              <a:pathLst>
                <a:path w="29591" h="11216005">
                  <a:moveTo>
                    <a:pt x="12700" y="6350"/>
                  </a:moveTo>
                  <a:lnTo>
                    <a:pt x="29591" y="11209655"/>
                  </a:lnTo>
                  <a:cubicBezTo>
                    <a:pt x="29591" y="11213212"/>
                    <a:pt x="26797" y="11216005"/>
                    <a:pt x="23241" y="11216005"/>
                  </a:cubicBezTo>
                  <a:cubicBezTo>
                    <a:pt x="19685" y="11216005"/>
                    <a:pt x="16891" y="11213212"/>
                    <a:pt x="16891" y="11209655"/>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id="8" name="Freeform 8"/>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3099106" y="2027718"/>
            <a:ext cx="10988820" cy="6240564"/>
            <a:chOff x="0" y="0"/>
            <a:chExt cx="14651760" cy="8320752"/>
          </a:xfrm>
        </p:grpSpPr>
        <p:sp>
          <p:nvSpPr>
            <p:cNvPr id="10" name="Freeform 10"/>
            <p:cNvSpPr/>
            <p:nvPr/>
          </p:nvSpPr>
          <p:spPr>
            <a:xfrm>
              <a:off x="0" y="0"/>
              <a:ext cx="14651737" cy="8320786"/>
            </a:xfrm>
            <a:custGeom>
              <a:avLst/>
              <a:gdLst/>
              <a:ahLst/>
              <a:cxnLst/>
              <a:rect l="l" t="t" r="r" b="b"/>
              <a:pathLst>
                <a:path w="14651737" h="8320786">
                  <a:moveTo>
                    <a:pt x="0" y="0"/>
                  </a:moveTo>
                  <a:lnTo>
                    <a:pt x="14651737" y="0"/>
                  </a:lnTo>
                  <a:lnTo>
                    <a:pt x="14651737" y="8320786"/>
                  </a:lnTo>
                  <a:lnTo>
                    <a:pt x="0" y="8320786"/>
                  </a:lnTo>
                  <a:lnTo>
                    <a:pt x="0" y="0"/>
                  </a:lnTo>
                  <a:close/>
                </a:path>
              </a:pathLst>
            </a:custGeom>
            <a:blipFill>
              <a:blip r:embed="rId6"/>
              <a:stretch>
                <a:fillRect/>
              </a:stretch>
            </a:blipFill>
          </p:spPr>
        </p:sp>
      </p:grpSp>
      <p:sp>
        <p:nvSpPr>
          <p:cNvPr id="11" name="TextBox 11"/>
          <p:cNvSpPr txBox="1"/>
          <p:nvPr/>
        </p:nvSpPr>
        <p:spPr>
          <a:xfrm>
            <a:off x="982983" y="519942"/>
            <a:ext cx="5076750" cy="542925"/>
          </a:xfrm>
          <a:prstGeom prst="rect">
            <a:avLst/>
          </a:prstGeom>
        </p:spPr>
        <p:txBody>
          <a:bodyPr lIns="0" tIns="0" rIns="0" bIns="0" rtlCol="0" anchor="t">
            <a:spAutoFit/>
          </a:bodyPr>
          <a:lstStyle/>
          <a:p>
            <a:pPr algn="l">
              <a:lnSpc>
                <a:spcPts val="4320"/>
              </a:lnSpc>
            </a:pPr>
            <a:r>
              <a:rPr lang="en-US" sz="3600">
                <a:solidFill>
                  <a:srgbClr val="223669"/>
                </a:solidFill>
                <a:latin typeface="EB Garamond Bold"/>
              </a:rPr>
              <a:t>Frontend Design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7999" cy="10286999"/>
            <a:chOff x="0" y="0"/>
            <a:chExt cx="24383999" cy="13715999"/>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4" b="-14"/>
              </a:stretch>
            </a:blipFill>
          </p:spPr>
        </p:sp>
      </p:grpSp>
      <p:sp>
        <p:nvSpPr>
          <p:cNvPr id="4" name="Freeform 4"/>
          <p:cNvSpPr/>
          <p:nvPr/>
        </p:nvSpPr>
        <p:spPr>
          <a:xfrm>
            <a:off x="0" y="404810"/>
            <a:ext cx="271463" cy="688181"/>
          </a:xfrm>
          <a:custGeom>
            <a:avLst/>
            <a:gdLst/>
            <a:ahLst/>
            <a:cxnLst/>
            <a:rect l="l" t="t" r="r" b="b"/>
            <a:pathLst>
              <a:path w="271463" h="688181">
                <a:moveTo>
                  <a:pt x="0" y="0"/>
                </a:moveTo>
                <a:lnTo>
                  <a:pt x="271463" y="0"/>
                </a:lnTo>
                <a:lnTo>
                  <a:pt x="271463" y="688181"/>
                </a:lnTo>
                <a:lnTo>
                  <a:pt x="0" y="688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5250751" y="2120818"/>
            <a:ext cx="7772399" cy="6743699"/>
            <a:chOff x="0" y="0"/>
            <a:chExt cx="10363199" cy="8991599"/>
          </a:xfrm>
        </p:grpSpPr>
        <p:sp>
          <p:nvSpPr>
            <p:cNvPr id="6" name="Freeform 6"/>
            <p:cNvSpPr/>
            <p:nvPr/>
          </p:nvSpPr>
          <p:spPr>
            <a:xfrm>
              <a:off x="0" y="0"/>
              <a:ext cx="10363200" cy="8991600"/>
            </a:xfrm>
            <a:custGeom>
              <a:avLst/>
              <a:gdLst/>
              <a:ahLst/>
              <a:cxnLst/>
              <a:rect l="l" t="t" r="r" b="b"/>
              <a:pathLst>
                <a:path w="10363200" h="8991600">
                  <a:moveTo>
                    <a:pt x="0" y="0"/>
                  </a:moveTo>
                  <a:lnTo>
                    <a:pt x="10363200" y="0"/>
                  </a:lnTo>
                  <a:lnTo>
                    <a:pt x="10363200" y="8991600"/>
                  </a:lnTo>
                  <a:lnTo>
                    <a:pt x="0" y="8991600"/>
                  </a:lnTo>
                  <a:lnTo>
                    <a:pt x="0" y="0"/>
                  </a:lnTo>
                  <a:close/>
                </a:path>
              </a:pathLst>
            </a:custGeom>
            <a:blipFill>
              <a:blip r:embed="rId5"/>
              <a:stretch>
                <a:fillRect t="-20" b="-20"/>
              </a:stretch>
            </a:blipFill>
          </p:spPr>
        </p:sp>
      </p:grpSp>
      <p:grpSp>
        <p:nvGrpSpPr>
          <p:cNvPr id="7" name="Group 7"/>
          <p:cNvGrpSpPr/>
          <p:nvPr/>
        </p:nvGrpSpPr>
        <p:grpSpPr>
          <a:xfrm>
            <a:off x="13234111" y="4614936"/>
            <a:ext cx="163763" cy="163797"/>
            <a:chOff x="0" y="0"/>
            <a:chExt cx="218351" cy="218396"/>
          </a:xfrm>
        </p:grpSpPr>
        <p:sp>
          <p:nvSpPr>
            <p:cNvPr id="8" name="Freeform 8"/>
            <p:cNvSpPr/>
            <p:nvPr/>
          </p:nvSpPr>
          <p:spPr>
            <a:xfrm>
              <a:off x="0" y="0"/>
              <a:ext cx="218313" cy="218440"/>
            </a:xfrm>
            <a:custGeom>
              <a:avLst/>
              <a:gdLst/>
              <a:ahLst/>
              <a:cxnLst/>
              <a:rect l="l" t="t" r="r" b="b"/>
              <a:pathLst>
                <a:path w="218313" h="218440">
                  <a:moveTo>
                    <a:pt x="0" y="0"/>
                  </a:moveTo>
                  <a:lnTo>
                    <a:pt x="218313" y="0"/>
                  </a:lnTo>
                  <a:lnTo>
                    <a:pt x="218313" y="218440"/>
                  </a:lnTo>
                  <a:lnTo>
                    <a:pt x="0" y="218440"/>
                  </a:lnTo>
                  <a:lnTo>
                    <a:pt x="0" y="0"/>
                  </a:lnTo>
                  <a:close/>
                </a:path>
              </a:pathLst>
            </a:custGeom>
            <a:blipFill>
              <a:blip r:embed="rId6"/>
              <a:stretch>
                <a:fillRect l="-10" r="-27" b="20"/>
              </a:stretch>
            </a:blipFill>
          </p:spPr>
        </p:sp>
      </p:grpSp>
      <p:grpSp>
        <p:nvGrpSpPr>
          <p:cNvPr id="9" name="Group 9"/>
          <p:cNvGrpSpPr/>
          <p:nvPr/>
        </p:nvGrpSpPr>
        <p:grpSpPr>
          <a:xfrm>
            <a:off x="12849170" y="7118850"/>
            <a:ext cx="163763" cy="163797"/>
            <a:chOff x="0" y="0"/>
            <a:chExt cx="218351" cy="218396"/>
          </a:xfrm>
        </p:grpSpPr>
        <p:sp>
          <p:nvSpPr>
            <p:cNvPr id="10" name="Freeform 10"/>
            <p:cNvSpPr/>
            <p:nvPr/>
          </p:nvSpPr>
          <p:spPr>
            <a:xfrm>
              <a:off x="0" y="0"/>
              <a:ext cx="218313" cy="218440"/>
            </a:xfrm>
            <a:custGeom>
              <a:avLst/>
              <a:gdLst/>
              <a:ahLst/>
              <a:cxnLst/>
              <a:rect l="l" t="t" r="r" b="b"/>
              <a:pathLst>
                <a:path w="218313" h="218440">
                  <a:moveTo>
                    <a:pt x="0" y="0"/>
                  </a:moveTo>
                  <a:lnTo>
                    <a:pt x="218313" y="0"/>
                  </a:lnTo>
                  <a:lnTo>
                    <a:pt x="218313" y="218440"/>
                  </a:lnTo>
                  <a:lnTo>
                    <a:pt x="0" y="218440"/>
                  </a:lnTo>
                  <a:lnTo>
                    <a:pt x="0" y="0"/>
                  </a:lnTo>
                  <a:close/>
                </a:path>
              </a:pathLst>
            </a:custGeom>
            <a:blipFill>
              <a:blip r:embed="rId7"/>
              <a:stretch>
                <a:fillRect l="-10" r="-27" b="20"/>
              </a:stretch>
            </a:blipFill>
          </p:spPr>
        </p:sp>
      </p:grpSp>
      <p:grpSp>
        <p:nvGrpSpPr>
          <p:cNvPr id="11" name="Group 11"/>
          <p:cNvGrpSpPr/>
          <p:nvPr/>
        </p:nvGrpSpPr>
        <p:grpSpPr>
          <a:xfrm>
            <a:off x="10894951" y="8754064"/>
            <a:ext cx="163763" cy="163797"/>
            <a:chOff x="0" y="0"/>
            <a:chExt cx="218351" cy="218396"/>
          </a:xfrm>
        </p:grpSpPr>
        <p:sp>
          <p:nvSpPr>
            <p:cNvPr id="12" name="Freeform 12"/>
            <p:cNvSpPr/>
            <p:nvPr/>
          </p:nvSpPr>
          <p:spPr>
            <a:xfrm>
              <a:off x="0" y="0"/>
              <a:ext cx="218313" cy="218440"/>
            </a:xfrm>
            <a:custGeom>
              <a:avLst/>
              <a:gdLst/>
              <a:ahLst/>
              <a:cxnLst/>
              <a:rect l="l" t="t" r="r" b="b"/>
              <a:pathLst>
                <a:path w="218313" h="218440">
                  <a:moveTo>
                    <a:pt x="0" y="0"/>
                  </a:moveTo>
                  <a:lnTo>
                    <a:pt x="218313" y="0"/>
                  </a:lnTo>
                  <a:lnTo>
                    <a:pt x="218313" y="218440"/>
                  </a:lnTo>
                  <a:lnTo>
                    <a:pt x="0" y="218440"/>
                  </a:lnTo>
                  <a:lnTo>
                    <a:pt x="0" y="0"/>
                  </a:lnTo>
                  <a:close/>
                </a:path>
              </a:pathLst>
            </a:custGeom>
            <a:blipFill>
              <a:blip r:embed="rId6"/>
              <a:stretch>
                <a:fillRect l="-10" r="-27" b="20"/>
              </a:stretch>
            </a:blipFill>
          </p:spPr>
        </p:sp>
      </p:grpSp>
      <p:grpSp>
        <p:nvGrpSpPr>
          <p:cNvPr id="13" name="Group 13"/>
          <p:cNvGrpSpPr/>
          <p:nvPr/>
        </p:nvGrpSpPr>
        <p:grpSpPr>
          <a:xfrm>
            <a:off x="12885160" y="2164638"/>
            <a:ext cx="163763" cy="163797"/>
            <a:chOff x="0" y="0"/>
            <a:chExt cx="218351" cy="218396"/>
          </a:xfrm>
        </p:grpSpPr>
        <p:sp>
          <p:nvSpPr>
            <p:cNvPr id="14" name="Freeform 14"/>
            <p:cNvSpPr/>
            <p:nvPr/>
          </p:nvSpPr>
          <p:spPr>
            <a:xfrm>
              <a:off x="0" y="0"/>
              <a:ext cx="218313" cy="218440"/>
            </a:xfrm>
            <a:custGeom>
              <a:avLst/>
              <a:gdLst/>
              <a:ahLst/>
              <a:cxnLst/>
              <a:rect l="l" t="t" r="r" b="b"/>
              <a:pathLst>
                <a:path w="218313" h="218440">
                  <a:moveTo>
                    <a:pt x="0" y="0"/>
                  </a:moveTo>
                  <a:lnTo>
                    <a:pt x="218313" y="0"/>
                  </a:lnTo>
                  <a:lnTo>
                    <a:pt x="218313" y="218440"/>
                  </a:lnTo>
                  <a:lnTo>
                    <a:pt x="0" y="218440"/>
                  </a:lnTo>
                  <a:lnTo>
                    <a:pt x="0" y="0"/>
                  </a:lnTo>
                  <a:close/>
                </a:path>
              </a:pathLst>
            </a:custGeom>
            <a:blipFill>
              <a:blip r:embed="rId8"/>
              <a:stretch>
                <a:fillRect t="-2072" r="-17" b="-2051"/>
              </a:stretch>
            </a:blipFill>
          </p:spPr>
        </p:sp>
      </p:grpSp>
      <p:grpSp>
        <p:nvGrpSpPr>
          <p:cNvPr id="15" name="Group 15"/>
          <p:cNvGrpSpPr/>
          <p:nvPr/>
        </p:nvGrpSpPr>
        <p:grpSpPr>
          <a:xfrm>
            <a:off x="4882525" y="4614936"/>
            <a:ext cx="163764" cy="163797"/>
            <a:chOff x="0" y="0"/>
            <a:chExt cx="218352" cy="218396"/>
          </a:xfrm>
        </p:grpSpPr>
        <p:sp>
          <p:nvSpPr>
            <p:cNvPr id="16" name="Freeform 16"/>
            <p:cNvSpPr/>
            <p:nvPr/>
          </p:nvSpPr>
          <p:spPr>
            <a:xfrm>
              <a:off x="0" y="0"/>
              <a:ext cx="218313" cy="218440"/>
            </a:xfrm>
            <a:custGeom>
              <a:avLst/>
              <a:gdLst/>
              <a:ahLst/>
              <a:cxnLst/>
              <a:rect l="l" t="t" r="r" b="b"/>
              <a:pathLst>
                <a:path w="218313" h="218440">
                  <a:moveTo>
                    <a:pt x="0" y="0"/>
                  </a:moveTo>
                  <a:lnTo>
                    <a:pt x="218313" y="0"/>
                  </a:lnTo>
                  <a:lnTo>
                    <a:pt x="218313" y="218440"/>
                  </a:lnTo>
                  <a:lnTo>
                    <a:pt x="0" y="218440"/>
                  </a:lnTo>
                  <a:lnTo>
                    <a:pt x="0" y="0"/>
                  </a:lnTo>
                  <a:close/>
                </a:path>
              </a:pathLst>
            </a:custGeom>
            <a:blipFill>
              <a:blip r:embed="rId9"/>
              <a:stretch>
                <a:fillRect l="-2094" r="-2112" b="20"/>
              </a:stretch>
            </a:blipFill>
          </p:spPr>
        </p:sp>
      </p:grpSp>
      <p:grpSp>
        <p:nvGrpSpPr>
          <p:cNvPr id="17" name="Group 17"/>
          <p:cNvGrpSpPr/>
          <p:nvPr/>
        </p:nvGrpSpPr>
        <p:grpSpPr>
          <a:xfrm>
            <a:off x="5239379" y="7132373"/>
            <a:ext cx="163764" cy="163797"/>
            <a:chOff x="0" y="0"/>
            <a:chExt cx="218352" cy="218396"/>
          </a:xfrm>
        </p:grpSpPr>
        <p:sp>
          <p:nvSpPr>
            <p:cNvPr id="18" name="Freeform 18"/>
            <p:cNvSpPr/>
            <p:nvPr/>
          </p:nvSpPr>
          <p:spPr>
            <a:xfrm>
              <a:off x="0" y="0"/>
              <a:ext cx="218313" cy="218440"/>
            </a:xfrm>
            <a:custGeom>
              <a:avLst/>
              <a:gdLst/>
              <a:ahLst/>
              <a:cxnLst/>
              <a:rect l="l" t="t" r="r" b="b"/>
              <a:pathLst>
                <a:path w="218313" h="218440">
                  <a:moveTo>
                    <a:pt x="0" y="0"/>
                  </a:moveTo>
                  <a:lnTo>
                    <a:pt x="218313" y="0"/>
                  </a:lnTo>
                  <a:lnTo>
                    <a:pt x="218313" y="218440"/>
                  </a:lnTo>
                  <a:lnTo>
                    <a:pt x="0" y="218440"/>
                  </a:lnTo>
                  <a:lnTo>
                    <a:pt x="0" y="0"/>
                  </a:lnTo>
                  <a:close/>
                </a:path>
              </a:pathLst>
            </a:custGeom>
            <a:blipFill>
              <a:blip r:embed="rId10"/>
              <a:stretch>
                <a:fillRect l="-10" r="-27" b="20"/>
              </a:stretch>
            </a:blipFill>
          </p:spPr>
        </p:sp>
      </p:grpSp>
      <p:grpSp>
        <p:nvGrpSpPr>
          <p:cNvPr id="19" name="Group 19"/>
          <p:cNvGrpSpPr/>
          <p:nvPr/>
        </p:nvGrpSpPr>
        <p:grpSpPr>
          <a:xfrm>
            <a:off x="7184552" y="8754064"/>
            <a:ext cx="163764" cy="163797"/>
            <a:chOff x="0" y="0"/>
            <a:chExt cx="218352" cy="218396"/>
          </a:xfrm>
        </p:grpSpPr>
        <p:sp>
          <p:nvSpPr>
            <p:cNvPr id="20" name="Freeform 20"/>
            <p:cNvSpPr/>
            <p:nvPr/>
          </p:nvSpPr>
          <p:spPr>
            <a:xfrm>
              <a:off x="0" y="0"/>
              <a:ext cx="218313" cy="218440"/>
            </a:xfrm>
            <a:custGeom>
              <a:avLst/>
              <a:gdLst/>
              <a:ahLst/>
              <a:cxnLst/>
              <a:rect l="l" t="t" r="r" b="b"/>
              <a:pathLst>
                <a:path w="218313" h="218440">
                  <a:moveTo>
                    <a:pt x="0" y="0"/>
                  </a:moveTo>
                  <a:lnTo>
                    <a:pt x="218313" y="0"/>
                  </a:lnTo>
                  <a:lnTo>
                    <a:pt x="218313" y="218440"/>
                  </a:lnTo>
                  <a:lnTo>
                    <a:pt x="0" y="218440"/>
                  </a:lnTo>
                  <a:lnTo>
                    <a:pt x="0" y="0"/>
                  </a:lnTo>
                  <a:close/>
                </a:path>
              </a:pathLst>
            </a:custGeom>
            <a:blipFill>
              <a:blip r:embed="rId6"/>
              <a:stretch>
                <a:fillRect l="-10" r="-27" b="20"/>
              </a:stretch>
            </a:blipFill>
          </p:spPr>
        </p:sp>
      </p:grpSp>
      <p:grpSp>
        <p:nvGrpSpPr>
          <p:cNvPr id="21" name="Group 21"/>
          <p:cNvGrpSpPr/>
          <p:nvPr/>
        </p:nvGrpSpPr>
        <p:grpSpPr>
          <a:xfrm>
            <a:off x="5239379" y="2178160"/>
            <a:ext cx="163764" cy="163797"/>
            <a:chOff x="0" y="0"/>
            <a:chExt cx="218352" cy="218396"/>
          </a:xfrm>
        </p:grpSpPr>
        <p:sp>
          <p:nvSpPr>
            <p:cNvPr id="22" name="Freeform 22"/>
            <p:cNvSpPr/>
            <p:nvPr/>
          </p:nvSpPr>
          <p:spPr>
            <a:xfrm>
              <a:off x="0" y="0"/>
              <a:ext cx="218313" cy="218440"/>
            </a:xfrm>
            <a:custGeom>
              <a:avLst/>
              <a:gdLst/>
              <a:ahLst/>
              <a:cxnLst/>
              <a:rect l="l" t="t" r="r" b="b"/>
              <a:pathLst>
                <a:path w="218313" h="218440">
                  <a:moveTo>
                    <a:pt x="0" y="0"/>
                  </a:moveTo>
                  <a:lnTo>
                    <a:pt x="218313" y="0"/>
                  </a:lnTo>
                  <a:lnTo>
                    <a:pt x="218313" y="218440"/>
                  </a:lnTo>
                  <a:lnTo>
                    <a:pt x="0" y="218440"/>
                  </a:lnTo>
                  <a:lnTo>
                    <a:pt x="0" y="0"/>
                  </a:lnTo>
                  <a:close/>
                </a:path>
              </a:pathLst>
            </a:custGeom>
            <a:blipFill>
              <a:blip r:embed="rId10"/>
              <a:stretch>
                <a:fillRect l="-10" r="-27" b="20"/>
              </a:stretch>
            </a:blipFill>
          </p:spPr>
        </p:sp>
      </p:grpSp>
      <p:grpSp>
        <p:nvGrpSpPr>
          <p:cNvPr id="23" name="Group 23"/>
          <p:cNvGrpSpPr/>
          <p:nvPr/>
        </p:nvGrpSpPr>
        <p:grpSpPr>
          <a:xfrm>
            <a:off x="7082591" y="2769103"/>
            <a:ext cx="4121050" cy="4121050"/>
            <a:chOff x="0" y="0"/>
            <a:chExt cx="5494733" cy="5494733"/>
          </a:xfrm>
        </p:grpSpPr>
        <p:sp>
          <p:nvSpPr>
            <p:cNvPr id="24" name="Freeform 24"/>
            <p:cNvSpPr/>
            <p:nvPr/>
          </p:nvSpPr>
          <p:spPr>
            <a:xfrm>
              <a:off x="0" y="0"/>
              <a:ext cx="5494782" cy="5494782"/>
            </a:xfrm>
            <a:custGeom>
              <a:avLst/>
              <a:gdLst/>
              <a:ahLst/>
              <a:cxnLst/>
              <a:rect l="l" t="t" r="r" b="b"/>
              <a:pathLst>
                <a:path w="5494782" h="5494782">
                  <a:moveTo>
                    <a:pt x="0" y="0"/>
                  </a:moveTo>
                  <a:lnTo>
                    <a:pt x="5494782" y="0"/>
                  </a:lnTo>
                  <a:lnTo>
                    <a:pt x="5494782" y="5494782"/>
                  </a:lnTo>
                  <a:lnTo>
                    <a:pt x="0" y="5494782"/>
                  </a:lnTo>
                  <a:lnTo>
                    <a:pt x="0" y="0"/>
                  </a:lnTo>
                  <a:close/>
                </a:path>
              </a:pathLst>
            </a:custGeom>
            <a:blipFill>
              <a:blip r:embed="rId11"/>
              <a:stretch>
                <a:fillRect t="-82" b="-81"/>
              </a:stretch>
            </a:blipFill>
          </p:spPr>
        </p:sp>
      </p:grpSp>
      <p:sp>
        <p:nvSpPr>
          <p:cNvPr id="25" name="TextBox 25"/>
          <p:cNvSpPr txBox="1"/>
          <p:nvPr/>
        </p:nvSpPr>
        <p:spPr>
          <a:xfrm>
            <a:off x="8120417" y="4536430"/>
            <a:ext cx="2065655" cy="561340"/>
          </a:xfrm>
          <a:prstGeom prst="rect">
            <a:avLst/>
          </a:prstGeom>
        </p:spPr>
        <p:txBody>
          <a:bodyPr lIns="0" tIns="0" rIns="0" bIns="0" rtlCol="0" anchor="t">
            <a:spAutoFit/>
          </a:bodyPr>
          <a:lstStyle/>
          <a:p>
            <a:pPr algn="l">
              <a:lnSpc>
                <a:spcPts val="4320"/>
              </a:lnSpc>
            </a:pPr>
            <a:r>
              <a:rPr lang="en-US" sz="3600" spc="128">
                <a:solidFill>
                  <a:srgbClr val="213669"/>
                </a:solidFill>
                <a:latin typeface="TT Rounds Condensed Bold"/>
              </a:rPr>
              <a:t>Check-List</a:t>
            </a:r>
          </a:p>
        </p:txBody>
      </p:sp>
      <p:sp>
        <p:nvSpPr>
          <p:cNvPr id="26" name="TextBox 26"/>
          <p:cNvSpPr txBox="1"/>
          <p:nvPr/>
        </p:nvSpPr>
        <p:spPr>
          <a:xfrm>
            <a:off x="2237316" y="1933057"/>
            <a:ext cx="2748280" cy="631825"/>
          </a:xfrm>
          <a:prstGeom prst="rect">
            <a:avLst/>
          </a:prstGeom>
        </p:spPr>
        <p:txBody>
          <a:bodyPr lIns="0" tIns="0" rIns="0" bIns="0" rtlCol="0" anchor="t">
            <a:spAutoFit/>
          </a:bodyPr>
          <a:lstStyle/>
          <a:p>
            <a:pPr algn="r">
              <a:lnSpc>
                <a:spcPts val="2365"/>
              </a:lnSpc>
            </a:pPr>
            <a:r>
              <a:rPr lang="en-US" sz="2000" spc="-11">
                <a:solidFill>
                  <a:srgbClr val="000000"/>
                </a:solidFill>
                <a:latin typeface="TT Rounds Condensed"/>
              </a:rPr>
              <a:t>Gather requirements for the</a:t>
            </a:r>
          </a:p>
          <a:p>
            <a:pPr algn="r">
              <a:lnSpc>
                <a:spcPts val="2365"/>
              </a:lnSpc>
            </a:pPr>
            <a:r>
              <a:rPr lang="en-US" sz="2000" spc="-46">
                <a:solidFill>
                  <a:srgbClr val="000000"/>
                </a:solidFill>
                <a:latin typeface="TT Rounds Condensed"/>
              </a:rPr>
              <a:t>project</a:t>
            </a:r>
          </a:p>
        </p:txBody>
      </p:sp>
      <p:sp>
        <p:nvSpPr>
          <p:cNvPr id="27" name="TextBox 27"/>
          <p:cNvSpPr txBox="1"/>
          <p:nvPr/>
        </p:nvSpPr>
        <p:spPr>
          <a:xfrm>
            <a:off x="1463841" y="4369020"/>
            <a:ext cx="3155315" cy="355600"/>
          </a:xfrm>
          <a:prstGeom prst="rect">
            <a:avLst/>
          </a:prstGeom>
        </p:spPr>
        <p:txBody>
          <a:bodyPr lIns="0" tIns="0" rIns="0" bIns="0" rtlCol="0" anchor="t">
            <a:spAutoFit/>
          </a:bodyPr>
          <a:lstStyle/>
          <a:p>
            <a:pPr algn="l">
              <a:lnSpc>
                <a:spcPts val="2400"/>
              </a:lnSpc>
            </a:pPr>
            <a:r>
              <a:rPr lang="en-US" sz="2000" spc="-146">
                <a:solidFill>
                  <a:srgbClr val="000000"/>
                </a:solidFill>
                <a:latin typeface="TT Rounds Condensed"/>
              </a:rPr>
              <a:t>Prepare database design schemas</a:t>
            </a:r>
          </a:p>
        </p:txBody>
      </p:sp>
      <p:sp>
        <p:nvSpPr>
          <p:cNvPr id="28" name="TextBox 28"/>
          <p:cNvSpPr txBox="1"/>
          <p:nvPr/>
        </p:nvSpPr>
        <p:spPr>
          <a:xfrm>
            <a:off x="1749197" y="6908540"/>
            <a:ext cx="3209925" cy="631825"/>
          </a:xfrm>
          <a:prstGeom prst="rect">
            <a:avLst/>
          </a:prstGeom>
        </p:spPr>
        <p:txBody>
          <a:bodyPr lIns="0" tIns="0" rIns="0" bIns="0" rtlCol="0" anchor="t">
            <a:spAutoFit/>
          </a:bodyPr>
          <a:lstStyle/>
          <a:p>
            <a:pPr algn="r">
              <a:lnSpc>
                <a:spcPts val="2365"/>
              </a:lnSpc>
            </a:pPr>
            <a:r>
              <a:rPr lang="en-US" sz="2000" spc="-16">
                <a:solidFill>
                  <a:srgbClr val="000000"/>
                </a:solidFill>
                <a:latin typeface="TT Rounds Condensed"/>
              </a:rPr>
              <a:t>Get your initial project Structure</a:t>
            </a:r>
          </a:p>
          <a:p>
            <a:pPr algn="r">
              <a:lnSpc>
                <a:spcPts val="2365"/>
              </a:lnSpc>
            </a:pPr>
            <a:r>
              <a:rPr lang="en-US" sz="2000" spc="-81">
                <a:solidFill>
                  <a:srgbClr val="000000"/>
                </a:solidFill>
                <a:latin typeface="TT Rounds Condensed"/>
              </a:rPr>
              <a:t>ready</a:t>
            </a:r>
          </a:p>
        </p:txBody>
      </p:sp>
      <p:sp>
        <p:nvSpPr>
          <p:cNvPr id="29" name="TextBox 29"/>
          <p:cNvSpPr txBox="1"/>
          <p:nvPr/>
        </p:nvSpPr>
        <p:spPr>
          <a:xfrm>
            <a:off x="4724304" y="8508890"/>
            <a:ext cx="2223135" cy="355600"/>
          </a:xfrm>
          <a:prstGeom prst="rect">
            <a:avLst/>
          </a:prstGeom>
        </p:spPr>
        <p:txBody>
          <a:bodyPr lIns="0" tIns="0" rIns="0" bIns="0" rtlCol="0" anchor="t">
            <a:spAutoFit/>
          </a:bodyPr>
          <a:lstStyle/>
          <a:p>
            <a:pPr algn="l">
              <a:lnSpc>
                <a:spcPts val="2400"/>
              </a:lnSpc>
            </a:pPr>
            <a:r>
              <a:rPr lang="en-US" sz="2000" spc="43">
                <a:solidFill>
                  <a:srgbClr val="000000"/>
                </a:solidFill>
                <a:latin typeface="TT Rounds Condensed"/>
              </a:rPr>
              <a:t>Initiate a git repository</a:t>
            </a:r>
          </a:p>
        </p:txBody>
      </p:sp>
      <p:sp>
        <p:nvSpPr>
          <p:cNvPr id="30" name="TextBox 30"/>
          <p:cNvSpPr txBox="1"/>
          <p:nvPr/>
        </p:nvSpPr>
        <p:spPr>
          <a:xfrm>
            <a:off x="13309756" y="1950202"/>
            <a:ext cx="2476500" cy="614680"/>
          </a:xfrm>
          <a:prstGeom prst="rect">
            <a:avLst/>
          </a:prstGeom>
        </p:spPr>
        <p:txBody>
          <a:bodyPr lIns="0" tIns="0" rIns="0" bIns="0" rtlCol="0" anchor="t">
            <a:spAutoFit/>
          </a:bodyPr>
          <a:lstStyle/>
          <a:p>
            <a:pPr algn="l">
              <a:lnSpc>
                <a:spcPts val="2330"/>
              </a:lnSpc>
            </a:pPr>
            <a:r>
              <a:rPr lang="en-US" sz="2000" spc="-31">
                <a:solidFill>
                  <a:srgbClr val="000000"/>
                </a:solidFill>
                <a:latin typeface="TT Rounds Condensed"/>
              </a:rPr>
              <a:t>add Readme.md file with  description of the project</a:t>
            </a:r>
          </a:p>
        </p:txBody>
      </p:sp>
      <p:sp>
        <p:nvSpPr>
          <p:cNvPr id="31" name="TextBox 31"/>
          <p:cNvSpPr txBox="1"/>
          <p:nvPr/>
        </p:nvSpPr>
        <p:spPr>
          <a:xfrm>
            <a:off x="13653033" y="4405215"/>
            <a:ext cx="2975610" cy="614680"/>
          </a:xfrm>
          <a:prstGeom prst="rect">
            <a:avLst/>
          </a:prstGeom>
        </p:spPr>
        <p:txBody>
          <a:bodyPr lIns="0" tIns="0" rIns="0" bIns="0" rtlCol="0" anchor="t">
            <a:spAutoFit/>
          </a:bodyPr>
          <a:lstStyle/>
          <a:p>
            <a:pPr algn="l">
              <a:lnSpc>
                <a:spcPts val="2330"/>
              </a:lnSpc>
            </a:pPr>
            <a:r>
              <a:rPr lang="en-US" sz="2000" spc="-36">
                <a:solidFill>
                  <a:srgbClr val="000000"/>
                </a:solidFill>
                <a:latin typeface="TT Rounds Condensed"/>
              </a:rPr>
              <a:t>Commit all changes with "first  commit"</a:t>
            </a:r>
          </a:p>
        </p:txBody>
      </p:sp>
      <p:sp>
        <p:nvSpPr>
          <p:cNvPr id="32" name="TextBox 32"/>
          <p:cNvSpPr txBox="1"/>
          <p:nvPr/>
        </p:nvSpPr>
        <p:spPr>
          <a:xfrm>
            <a:off x="13283303" y="6925685"/>
            <a:ext cx="2791460" cy="614680"/>
          </a:xfrm>
          <a:prstGeom prst="rect">
            <a:avLst/>
          </a:prstGeom>
        </p:spPr>
        <p:txBody>
          <a:bodyPr lIns="0" tIns="0" rIns="0" bIns="0" rtlCol="0" anchor="t">
            <a:spAutoFit/>
          </a:bodyPr>
          <a:lstStyle/>
          <a:p>
            <a:pPr algn="l">
              <a:lnSpc>
                <a:spcPts val="2330"/>
              </a:lnSpc>
            </a:pPr>
            <a:r>
              <a:rPr lang="en-US" sz="2000" spc="-16">
                <a:solidFill>
                  <a:srgbClr val="000000"/>
                </a:solidFill>
                <a:latin typeface="TT Rounds Condensed"/>
              </a:rPr>
              <a:t>create a repository on github  related to project</a:t>
            </a:r>
          </a:p>
        </p:txBody>
      </p:sp>
      <p:sp>
        <p:nvSpPr>
          <p:cNvPr id="33" name="TextBox 33"/>
          <p:cNvSpPr txBox="1"/>
          <p:nvPr/>
        </p:nvSpPr>
        <p:spPr>
          <a:xfrm>
            <a:off x="11248604" y="8508890"/>
            <a:ext cx="2785110" cy="355600"/>
          </a:xfrm>
          <a:prstGeom prst="rect">
            <a:avLst/>
          </a:prstGeom>
        </p:spPr>
        <p:txBody>
          <a:bodyPr lIns="0" tIns="0" rIns="0" bIns="0" rtlCol="0" anchor="t">
            <a:spAutoFit/>
          </a:bodyPr>
          <a:lstStyle/>
          <a:p>
            <a:pPr algn="l">
              <a:lnSpc>
                <a:spcPts val="2400"/>
              </a:lnSpc>
            </a:pPr>
            <a:r>
              <a:rPr lang="en-US" sz="2000" spc="-36">
                <a:solidFill>
                  <a:srgbClr val="000000"/>
                </a:solidFill>
                <a:latin typeface="TT Rounds Condensed"/>
              </a:rPr>
              <a:t>Push your changes to github</a:t>
            </a:r>
          </a:p>
        </p:txBody>
      </p:sp>
      <p:sp>
        <p:nvSpPr>
          <p:cNvPr id="34" name="TextBox 34"/>
          <p:cNvSpPr txBox="1"/>
          <p:nvPr/>
        </p:nvSpPr>
        <p:spPr>
          <a:xfrm>
            <a:off x="465324" y="294149"/>
            <a:ext cx="5531485" cy="744220"/>
          </a:xfrm>
          <a:prstGeom prst="rect">
            <a:avLst/>
          </a:prstGeom>
        </p:spPr>
        <p:txBody>
          <a:bodyPr lIns="0" tIns="0" rIns="0" bIns="0" rtlCol="0" anchor="t">
            <a:spAutoFit/>
          </a:bodyPr>
          <a:lstStyle/>
          <a:p>
            <a:pPr algn="l">
              <a:lnSpc>
                <a:spcPts val="5759"/>
              </a:lnSpc>
            </a:pPr>
            <a:r>
              <a:rPr lang="en-US" sz="4800" spc="-90">
                <a:solidFill>
                  <a:srgbClr val="C78B32"/>
                </a:solidFill>
                <a:latin typeface="TT Rounds Condensed Bold"/>
              </a:rPr>
              <a:t>Assessment Parameter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62599" cy="10261597"/>
            <a:chOff x="0" y="0"/>
            <a:chExt cx="24350132" cy="13682129"/>
          </a:xfrm>
        </p:grpSpPr>
        <p:sp>
          <p:nvSpPr>
            <p:cNvPr id="3" name="Freeform 3"/>
            <p:cNvSpPr/>
            <p:nvPr/>
          </p:nvSpPr>
          <p:spPr>
            <a:xfrm>
              <a:off x="0" y="0"/>
              <a:ext cx="24350090" cy="13682090"/>
            </a:xfrm>
            <a:custGeom>
              <a:avLst/>
              <a:gdLst/>
              <a:ahLst/>
              <a:cxnLst/>
              <a:rect l="l" t="t" r="r" b="b"/>
              <a:pathLst>
                <a:path w="24350090" h="13682090">
                  <a:moveTo>
                    <a:pt x="0" y="0"/>
                  </a:moveTo>
                  <a:lnTo>
                    <a:pt x="24350090" y="0"/>
                  </a:lnTo>
                  <a:lnTo>
                    <a:pt x="24350090" y="13682090"/>
                  </a:lnTo>
                  <a:lnTo>
                    <a:pt x="0" y="13682090"/>
                  </a:lnTo>
                  <a:lnTo>
                    <a:pt x="0" y="0"/>
                  </a:lnTo>
                  <a:close/>
                </a:path>
              </a:pathLst>
            </a:custGeom>
            <a:blipFill>
              <a:blip r:embed="rId2"/>
              <a:stretch>
                <a:fillRect t="-31" b="-31"/>
              </a:stretch>
            </a:blipFill>
          </p:spPr>
        </p:sp>
      </p:grpSp>
      <p:grpSp>
        <p:nvGrpSpPr>
          <p:cNvPr id="4" name="Group 4"/>
          <p:cNvGrpSpPr/>
          <p:nvPr/>
        </p:nvGrpSpPr>
        <p:grpSpPr>
          <a:xfrm>
            <a:off x="0" y="0"/>
            <a:ext cx="18287999" cy="10286999"/>
            <a:chOff x="0" y="0"/>
            <a:chExt cx="24383999" cy="13715999"/>
          </a:xfrm>
        </p:grpSpPr>
        <p:sp>
          <p:nvSpPr>
            <p:cNvPr id="5" name="Freeform 5">
              <a:hlinkClick r:id="rId3" tooltip="https://github.com/Ambalam-1911/Task-2"/>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t="-14" b="-14"/>
              </a:stretch>
            </a:blipFill>
          </p:spPr>
        </p:sp>
      </p:grpSp>
      <p:sp>
        <p:nvSpPr>
          <p:cNvPr id="6" name="Freeform 6"/>
          <p:cNvSpPr/>
          <p:nvPr/>
        </p:nvSpPr>
        <p:spPr>
          <a:xfrm>
            <a:off x="4480989" y="2815768"/>
            <a:ext cx="9623108" cy="153353"/>
          </a:xfrm>
          <a:custGeom>
            <a:avLst/>
            <a:gdLst/>
            <a:ahLst/>
            <a:cxnLst/>
            <a:rect l="l" t="t" r="r" b="b"/>
            <a:pathLst>
              <a:path w="9623108" h="153353">
                <a:moveTo>
                  <a:pt x="0" y="0"/>
                </a:moveTo>
                <a:lnTo>
                  <a:pt x="9623108" y="0"/>
                </a:lnTo>
                <a:lnTo>
                  <a:pt x="9623108" y="153353"/>
                </a:lnTo>
                <a:lnTo>
                  <a:pt x="0" y="1533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5385669" y="3570514"/>
            <a:ext cx="2362199" cy="2362199"/>
            <a:chOff x="0" y="0"/>
            <a:chExt cx="3149599" cy="3149599"/>
          </a:xfrm>
        </p:grpSpPr>
        <p:sp>
          <p:nvSpPr>
            <p:cNvPr id="8" name="Freeform 8"/>
            <p:cNvSpPr/>
            <p:nvPr/>
          </p:nvSpPr>
          <p:spPr>
            <a:xfrm>
              <a:off x="0" y="0"/>
              <a:ext cx="3149600" cy="3149600"/>
            </a:xfrm>
            <a:custGeom>
              <a:avLst/>
              <a:gdLst/>
              <a:ahLst/>
              <a:cxnLst/>
              <a:rect l="l" t="t" r="r" b="b"/>
              <a:pathLst>
                <a:path w="3149600" h="3149600">
                  <a:moveTo>
                    <a:pt x="0" y="0"/>
                  </a:moveTo>
                  <a:lnTo>
                    <a:pt x="3149600" y="0"/>
                  </a:lnTo>
                  <a:lnTo>
                    <a:pt x="3149600" y="3149600"/>
                  </a:lnTo>
                  <a:lnTo>
                    <a:pt x="0" y="3149600"/>
                  </a:lnTo>
                  <a:lnTo>
                    <a:pt x="0" y="0"/>
                  </a:lnTo>
                  <a:close/>
                </a:path>
              </a:pathLst>
            </a:custGeom>
            <a:blipFill>
              <a:blip r:embed="rId7"/>
              <a:stretch>
                <a:fillRect/>
              </a:stretch>
            </a:blipFill>
          </p:spPr>
        </p:sp>
      </p:grpSp>
      <p:sp>
        <p:nvSpPr>
          <p:cNvPr id="9" name="Freeform 9"/>
          <p:cNvSpPr/>
          <p:nvPr/>
        </p:nvSpPr>
        <p:spPr>
          <a:xfrm>
            <a:off x="4466645" y="1226915"/>
            <a:ext cx="9637490" cy="1588865"/>
          </a:xfrm>
          <a:custGeom>
            <a:avLst/>
            <a:gdLst/>
            <a:ahLst/>
            <a:cxnLst/>
            <a:rect l="l" t="t" r="r" b="b"/>
            <a:pathLst>
              <a:path w="9637490" h="1588865">
                <a:moveTo>
                  <a:pt x="0" y="0"/>
                </a:moveTo>
                <a:lnTo>
                  <a:pt x="9637490" y="0"/>
                </a:lnTo>
                <a:lnTo>
                  <a:pt x="9637490" y="1588865"/>
                </a:lnTo>
                <a:lnTo>
                  <a:pt x="0" y="15888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0" name="Group 10"/>
          <p:cNvGrpSpPr/>
          <p:nvPr/>
        </p:nvGrpSpPr>
        <p:grpSpPr>
          <a:xfrm>
            <a:off x="4480989" y="1226915"/>
            <a:ext cx="9623393" cy="1589436"/>
            <a:chOff x="0" y="0"/>
            <a:chExt cx="12831191" cy="2119249"/>
          </a:xfrm>
        </p:grpSpPr>
        <p:sp>
          <p:nvSpPr>
            <p:cNvPr id="11" name="Freeform 11"/>
            <p:cNvSpPr/>
            <p:nvPr/>
          </p:nvSpPr>
          <p:spPr>
            <a:xfrm>
              <a:off x="0" y="0"/>
              <a:ext cx="12831191" cy="2119249"/>
            </a:xfrm>
            <a:custGeom>
              <a:avLst/>
              <a:gdLst/>
              <a:ahLst/>
              <a:cxnLst/>
              <a:rect l="l" t="t" r="r" b="b"/>
              <a:pathLst>
                <a:path w="12831191" h="2119249">
                  <a:moveTo>
                    <a:pt x="0" y="0"/>
                  </a:moveTo>
                  <a:lnTo>
                    <a:pt x="12831191" y="0"/>
                  </a:lnTo>
                  <a:lnTo>
                    <a:pt x="12831191" y="2119249"/>
                  </a:lnTo>
                  <a:lnTo>
                    <a:pt x="0" y="2119249"/>
                  </a:lnTo>
                  <a:close/>
                </a:path>
              </a:pathLst>
            </a:custGeom>
            <a:solidFill>
              <a:srgbClr val="213669"/>
            </a:solidFill>
          </p:spPr>
        </p:sp>
      </p:grpSp>
      <p:sp>
        <p:nvSpPr>
          <p:cNvPr id="12" name="TextBox 12"/>
          <p:cNvSpPr txBox="1"/>
          <p:nvPr/>
        </p:nvSpPr>
        <p:spPr>
          <a:xfrm>
            <a:off x="4531789" y="1244378"/>
            <a:ext cx="9521825" cy="1521142"/>
          </a:xfrm>
          <a:prstGeom prst="rect">
            <a:avLst/>
          </a:prstGeom>
        </p:spPr>
        <p:txBody>
          <a:bodyPr lIns="0" tIns="0" rIns="0" bIns="0" rtlCol="0" anchor="t">
            <a:spAutoFit/>
          </a:bodyPr>
          <a:lstStyle/>
          <a:p>
            <a:pPr algn="ctr">
              <a:lnSpc>
                <a:spcPts val="4320"/>
              </a:lnSpc>
            </a:pPr>
            <a:r>
              <a:rPr lang="en-US" sz="3600" spc="83">
                <a:solidFill>
                  <a:srgbClr val="FFFFFF"/>
                </a:solidFill>
                <a:latin typeface="Trebuchet MS Bold Italics"/>
              </a:rPr>
              <a:t>Submission Github</a:t>
            </a:r>
          </a:p>
        </p:txBody>
      </p:sp>
      <p:sp>
        <p:nvSpPr>
          <p:cNvPr id="13" name="TextBox 13"/>
          <p:cNvSpPr txBox="1"/>
          <p:nvPr/>
        </p:nvSpPr>
        <p:spPr>
          <a:xfrm>
            <a:off x="8221470" y="4917525"/>
            <a:ext cx="5156512" cy="233975"/>
          </a:xfrm>
          <a:prstGeom prst="rect">
            <a:avLst/>
          </a:prstGeom>
        </p:spPr>
        <p:txBody>
          <a:bodyPr wrap="square" lIns="0" tIns="0" rIns="0" bIns="0" rtlCol="0" anchor="t">
            <a:spAutoFit/>
          </a:bodyPr>
          <a:lstStyle/>
          <a:p>
            <a:pPr algn="ctr">
              <a:lnSpc>
                <a:spcPts val="1887"/>
              </a:lnSpc>
              <a:spcBef>
                <a:spcPct val="0"/>
              </a:spcBef>
            </a:pPr>
            <a:r>
              <a:rPr lang="en-US" sz="1458" u="sng" spc="145" dirty="0">
                <a:solidFill>
                  <a:srgbClr val="000000"/>
                </a:solidFill>
                <a:latin typeface="EB Garamond Semi-Bold"/>
                <a:hlinkClick r:id="rId10" tooltip="https://github.com/Hariprakash-2002/Task_2.git"/>
              </a:rPr>
              <a:t>https://github.com/Hariprakash-2002/Task_2.git</a:t>
            </a:r>
          </a:p>
        </p:txBody>
      </p:sp>
      <p:sp>
        <p:nvSpPr>
          <p:cNvPr id="14" name="TextBox 14"/>
          <p:cNvSpPr txBox="1"/>
          <p:nvPr/>
        </p:nvSpPr>
        <p:spPr>
          <a:xfrm>
            <a:off x="8221470" y="3950776"/>
            <a:ext cx="4438422" cy="234038"/>
          </a:xfrm>
          <a:prstGeom prst="rect">
            <a:avLst/>
          </a:prstGeom>
        </p:spPr>
        <p:txBody>
          <a:bodyPr wrap="square" lIns="0" tIns="0" rIns="0" bIns="0" rtlCol="0" anchor="t">
            <a:spAutoFit/>
          </a:bodyPr>
          <a:lstStyle/>
          <a:p>
            <a:pPr algn="ctr">
              <a:lnSpc>
                <a:spcPts val="1890"/>
              </a:lnSpc>
              <a:spcBef>
                <a:spcPct val="0"/>
              </a:spcBef>
            </a:pPr>
            <a:r>
              <a:rPr lang="en-US" sz="1460" u="sng" spc="146" dirty="0">
                <a:solidFill>
                  <a:srgbClr val="000000"/>
                </a:solidFill>
                <a:latin typeface="EB Garamond Semi-Bold"/>
                <a:hlinkClick r:id="rId3" tooltip="https://github.com/Ambalam-1911/Task-2"/>
              </a:rPr>
              <a:t>https://github.com/Ambalam-1911/Task-2</a:t>
            </a:r>
          </a:p>
        </p:txBody>
      </p:sp>
      <p:sp>
        <p:nvSpPr>
          <p:cNvPr id="15" name="TextBox 15"/>
          <p:cNvSpPr txBox="1"/>
          <p:nvPr/>
        </p:nvSpPr>
        <p:spPr>
          <a:xfrm>
            <a:off x="8439378" y="4636206"/>
            <a:ext cx="3444627" cy="221289"/>
          </a:xfrm>
          <a:prstGeom prst="rect">
            <a:avLst/>
          </a:prstGeom>
        </p:spPr>
        <p:txBody>
          <a:bodyPr lIns="0" tIns="0" rIns="0" bIns="0" rtlCol="0" anchor="t">
            <a:spAutoFit/>
          </a:bodyPr>
          <a:lstStyle/>
          <a:p>
            <a:pPr algn="ctr">
              <a:lnSpc>
                <a:spcPts val="1812"/>
              </a:lnSpc>
              <a:spcBef>
                <a:spcPct val="0"/>
              </a:spcBef>
            </a:pPr>
            <a:r>
              <a:rPr lang="en-US" sz="1400" u="sng" spc="140">
                <a:solidFill>
                  <a:srgbClr val="000000"/>
                </a:solidFill>
                <a:latin typeface="EB Garamond Semi-Bold"/>
                <a:hlinkClick r:id="rId11" tooltip="https://github.com/Harish-78/Task_2"/>
              </a:rPr>
              <a:t>https://github.com/Harish-78/Task_2</a:t>
            </a:r>
          </a:p>
        </p:txBody>
      </p:sp>
      <p:sp>
        <p:nvSpPr>
          <p:cNvPr id="16" name="TextBox 16"/>
          <p:cNvSpPr txBox="1"/>
          <p:nvPr/>
        </p:nvSpPr>
        <p:spPr>
          <a:xfrm>
            <a:off x="8439378" y="4315971"/>
            <a:ext cx="3640038" cy="221289"/>
          </a:xfrm>
          <a:prstGeom prst="rect">
            <a:avLst/>
          </a:prstGeom>
        </p:spPr>
        <p:txBody>
          <a:bodyPr lIns="0" tIns="0" rIns="0" bIns="0" rtlCol="0" anchor="t">
            <a:spAutoFit/>
          </a:bodyPr>
          <a:lstStyle/>
          <a:p>
            <a:pPr algn="ctr">
              <a:lnSpc>
                <a:spcPts val="1812"/>
              </a:lnSpc>
              <a:spcBef>
                <a:spcPct val="0"/>
              </a:spcBef>
            </a:pPr>
            <a:r>
              <a:rPr lang="en-US" sz="1400" u="sng" spc="140">
                <a:solidFill>
                  <a:srgbClr val="000000"/>
                </a:solidFill>
                <a:latin typeface="EB Garamond Semi-Bold"/>
                <a:hlinkClick r:id="rId12" tooltip="https://github.com/Deepak5253/Task_2"/>
              </a:rPr>
              <a:t>https://github.com/Deepak5253/Task_2</a:t>
            </a:r>
          </a:p>
        </p:txBody>
      </p:sp>
      <p:sp>
        <p:nvSpPr>
          <p:cNvPr id="17" name="TextBox 17"/>
          <p:cNvSpPr txBox="1"/>
          <p:nvPr/>
        </p:nvSpPr>
        <p:spPr>
          <a:xfrm>
            <a:off x="8253240" y="5249146"/>
            <a:ext cx="4880298" cy="222305"/>
          </a:xfrm>
          <a:prstGeom prst="rect">
            <a:avLst/>
          </a:prstGeom>
        </p:spPr>
        <p:txBody>
          <a:bodyPr wrap="square" lIns="0" tIns="0" rIns="0" bIns="0" rtlCol="0" anchor="t">
            <a:spAutoFit/>
          </a:bodyPr>
          <a:lstStyle/>
          <a:p>
            <a:pPr algn="ctr">
              <a:lnSpc>
                <a:spcPts val="1812"/>
              </a:lnSpc>
              <a:spcBef>
                <a:spcPct val="0"/>
              </a:spcBef>
            </a:pPr>
            <a:r>
              <a:rPr lang="en-US" sz="1400" u="sng" spc="140" dirty="0">
                <a:solidFill>
                  <a:srgbClr val="000000"/>
                </a:solidFill>
                <a:latin typeface="EB Garamond Semi-Bold"/>
                <a:hlinkClick r:id="rId13" tooltip="https://github.com/KISHOREBILLGATES/Task_2"/>
              </a:rPr>
              <a:t>https://github.com/KISHOREBILLGATES/Task_2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4" b="-14"/>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4" b="-14"/>
              </a:stretch>
            </a:blipFill>
          </p:spPr>
        </p:sp>
      </p:grpSp>
      <p:grpSp>
        <p:nvGrpSpPr>
          <p:cNvPr id="6" name="Group 6"/>
          <p:cNvGrpSpPr/>
          <p:nvPr/>
        </p:nvGrpSpPr>
        <p:grpSpPr>
          <a:xfrm>
            <a:off x="0" y="0"/>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t="-14" b="-14"/>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0650" y="530044"/>
            <a:ext cx="8007330" cy="9756944"/>
            <a:chOff x="0" y="0"/>
            <a:chExt cx="10676440" cy="13009259"/>
          </a:xfrm>
        </p:grpSpPr>
        <p:sp>
          <p:nvSpPr>
            <p:cNvPr id="3" name="Freeform 3"/>
            <p:cNvSpPr/>
            <p:nvPr/>
          </p:nvSpPr>
          <p:spPr>
            <a:xfrm>
              <a:off x="0" y="0"/>
              <a:ext cx="10676382" cy="13009245"/>
            </a:xfrm>
            <a:custGeom>
              <a:avLst/>
              <a:gdLst/>
              <a:ahLst/>
              <a:cxnLst/>
              <a:rect l="l" t="t" r="r" b="b"/>
              <a:pathLst>
                <a:path w="10676382" h="13009245">
                  <a:moveTo>
                    <a:pt x="0" y="0"/>
                  </a:moveTo>
                  <a:lnTo>
                    <a:pt x="10676382" y="0"/>
                  </a:lnTo>
                  <a:lnTo>
                    <a:pt x="10676382" y="13009245"/>
                  </a:lnTo>
                  <a:lnTo>
                    <a:pt x="0" y="13009245"/>
                  </a:lnTo>
                  <a:lnTo>
                    <a:pt x="0" y="0"/>
                  </a:lnTo>
                  <a:close/>
                </a:path>
              </a:pathLst>
            </a:custGeom>
            <a:blipFill>
              <a:blip r:embed="rId2"/>
              <a:stretch>
                <a:fillRect l="-58279" r="-58280"/>
              </a:stretch>
            </a:blipFill>
          </p:spPr>
        </p:sp>
      </p:grpSp>
      <p:grpSp>
        <p:nvGrpSpPr>
          <p:cNvPr id="4" name="Group 4"/>
          <p:cNvGrpSpPr/>
          <p:nvPr/>
        </p:nvGrpSpPr>
        <p:grpSpPr>
          <a:xfrm>
            <a:off x="0" y="0"/>
            <a:ext cx="18288000" cy="10286988"/>
            <a:chOff x="0" y="0"/>
            <a:chExt cx="24384000" cy="13715984"/>
          </a:xfrm>
        </p:grpSpPr>
        <p:sp>
          <p:nvSpPr>
            <p:cNvPr id="5" name="Freeform 5"/>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3"/>
              <a:stretch>
                <a:fillRect l="-6249" r="-6249"/>
              </a:stretch>
            </a:blipFill>
          </p:spPr>
        </p:sp>
      </p:grpSp>
      <p:grpSp>
        <p:nvGrpSpPr>
          <p:cNvPr id="6" name="Group 6"/>
          <p:cNvGrpSpPr/>
          <p:nvPr/>
        </p:nvGrpSpPr>
        <p:grpSpPr>
          <a:xfrm>
            <a:off x="0" y="0"/>
            <a:ext cx="18287980" cy="10296000"/>
            <a:chOff x="0" y="0"/>
            <a:chExt cx="24383973" cy="13728000"/>
          </a:xfrm>
        </p:grpSpPr>
        <p:sp>
          <p:nvSpPr>
            <p:cNvPr id="7" name="Freeform 7"/>
            <p:cNvSpPr/>
            <p:nvPr/>
          </p:nvSpPr>
          <p:spPr>
            <a:xfrm>
              <a:off x="0" y="0"/>
              <a:ext cx="24384000" cy="13727937"/>
            </a:xfrm>
            <a:custGeom>
              <a:avLst/>
              <a:gdLst/>
              <a:ahLst/>
              <a:cxnLst/>
              <a:rect l="l" t="t" r="r" b="b"/>
              <a:pathLst>
                <a:path w="24384000" h="13727937">
                  <a:moveTo>
                    <a:pt x="0" y="0"/>
                  </a:moveTo>
                  <a:lnTo>
                    <a:pt x="24384000" y="0"/>
                  </a:lnTo>
                  <a:lnTo>
                    <a:pt x="24384000" y="13727937"/>
                  </a:lnTo>
                  <a:lnTo>
                    <a:pt x="0" y="13727937"/>
                  </a:lnTo>
                  <a:lnTo>
                    <a:pt x="0" y="0"/>
                  </a:lnTo>
                  <a:close/>
                </a:path>
              </a:pathLst>
            </a:custGeom>
            <a:blipFill>
              <a:blip r:embed="rId4"/>
              <a:stretch>
                <a:fillRect l="-28" r="-28"/>
              </a:stretch>
            </a:blipFill>
          </p:spPr>
        </p:sp>
      </p:grpSp>
      <p:graphicFrame>
        <p:nvGraphicFramePr>
          <p:cNvPr id="8" name="Table 8"/>
          <p:cNvGraphicFramePr>
            <a:graphicFrameLocks noGrp="1"/>
          </p:cNvGraphicFramePr>
          <p:nvPr/>
        </p:nvGraphicFramePr>
        <p:xfrm>
          <a:off x="1038225" y="6115052"/>
          <a:ext cx="8496300" cy="3111500"/>
        </p:xfrm>
        <a:graphic>
          <a:graphicData uri="http://schemas.openxmlformats.org/drawingml/2006/table">
            <a:tbl>
              <a:tblPr/>
              <a:tblGrid>
                <a:gridCol w="3451217">
                  <a:extLst>
                    <a:ext uri="{9D8B030D-6E8A-4147-A177-3AD203B41FA5}">
                      <a16:colId xmlns:a16="http://schemas.microsoft.com/office/drawing/2014/main" val="20000"/>
                    </a:ext>
                  </a:extLst>
                </a:gridCol>
                <a:gridCol w="3424306">
                  <a:extLst>
                    <a:ext uri="{9D8B030D-6E8A-4147-A177-3AD203B41FA5}">
                      <a16:colId xmlns:a16="http://schemas.microsoft.com/office/drawing/2014/main" val="20001"/>
                    </a:ext>
                  </a:extLst>
                </a:gridCol>
                <a:gridCol w="1620777">
                  <a:extLst>
                    <a:ext uri="{9D8B030D-6E8A-4147-A177-3AD203B41FA5}">
                      <a16:colId xmlns:a16="http://schemas.microsoft.com/office/drawing/2014/main" val="20002"/>
                    </a:ext>
                  </a:extLst>
                </a:gridCol>
              </a:tblGrid>
              <a:tr h="757108">
                <a:tc>
                  <a:txBody>
                    <a:bodyPr/>
                    <a:lstStyle/>
                    <a:p>
                      <a:pPr algn="ctr">
                        <a:lnSpc>
                          <a:spcPts val="3358"/>
                        </a:lnSpc>
                        <a:defRPr/>
                      </a:pPr>
                      <a:r>
                        <a:rPr lang="en-US" sz="2799">
                          <a:solidFill>
                            <a:srgbClr val="C88C32"/>
                          </a:solidFill>
                          <a:latin typeface="EB Garamond Semi-Bold"/>
                        </a:rPr>
                        <a:t>LMS Username</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C88C32"/>
                          </a:solidFill>
                          <a:latin typeface="EB Garamond Semi-Bold"/>
                        </a:rPr>
                        <a:t>Name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C88C32"/>
                          </a:solidFill>
                          <a:latin typeface="EB Garamond Semi-Bold"/>
                        </a:rPr>
                        <a:t>Batch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0878">
                <a:tc>
                  <a:txBody>
                    <a:bodyPr/>
                    <a:lstStyle/>
                    <a:p>
                      <a:pPr algn="l">
                        <a:lnSpc>
                          <a:spcPts val="1679"/>
                        </a:lnSpc>
                        <a:defRPr/>
                      </a:pPr>
                      <a:r>
                        <a:rPr lang="en-US" sz="1200">
                          <a:solidFill>
                            <a:srgbClr val="050202"/>
                          </a:solidFill>
                          <a:latin typeface="Arimo Bold"/>
                        </a:rPr>
                        <a:t>732720104011</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58"/>
                        </a:lnSpc>
                        <a:defRPr/>
                      </a:pPr>
                      <a:r>
                        <a:rPr lang="en-US" sz="1398">
                          <a:solidFill>
                            <a:srgbClr val="050202"/>
                          </a:solidFill>
                          <a:latin typeface="Arimo Bold"/>
                        </a:rPr>
                        <a:t>DEEPAK .G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58"/>
                        </a:lnSpc>
                        <a:defRPr/>
                      </a:pPr>
                      <a:r>
                        <a:rPr lang="en-US" sz="1398">
                          <a:solidFill>
                            <a:srgbClr val="050202"/>
                          </a:solidFill>
                          <a:latin typeface="Arimo Bold"/>
                        </a:rPr>
                        <a:t>TEAM CB7-4</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0878">
                <a:tc>
                  <a:txBody>
                    <a:bodyPr/>
                    <a:lstStyle/>
                    <a:p>
                      <a:pPr algn="l">
                        <a:lnSpc>
                          <a:spcPts val="1679"/>
                        </a:lnSpc>
                        <a:defRPr/>
                      </a:pPr>
                      <a:r>
                        <a:rPr lang="en-US" sz="1200">
                          <a:solidFill>
                            <a:srgbClr val="050202"/>
                          </a:solidFill>
                          <a:latin typeface="Arimo Bold"/>
                        </a:rPr>
                        <a:t>732720104019</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58"/>
                        </a:lnSpc>
                        <a:defRPr/>
                      </a:pPr>
                      <a:r>
                        <a:rPr lang="en-US" sz="1398">
                          <a:solidFill>
                            <a:srgbClr val="050202"/>
                          </a:solidFill>
                          <a:latin typeface="Arimo Bold"/>
                        </a:rPr>
                        <a:t>HARISH.C</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58"/>
                        </a:lnSpc>
                        <a:defRPr/>
                      </a:pPr>
                      <a:r>
                        <a:rPr lang="en-US" sz="1398">
                          <a:solidFill>
                            <a:srgbClr val="050202"/>
                          </a:solidFill>
                          <a:latin typeface="Arimo Bold"/>
                        </a:rPr>
                        <a:t>TEAM CB7-4</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0878">
                <a:tc>
                  <a:txBody>
                    <a:bodyPr/>
                    <a:lstStyle/>
                    <a:p>
                      <a:pPr algn="l">
                        <a:lnSpc>
                          <a:spcPts val="1679"/>
                        </a:lnSpc>
                        <a:defRPr/>
                      </a:pPr>
                      <a:r>
                        <a:rPr lang="en-US" sz="1200">
                          <a:solidFill>
                            <a:srgbClr val="050202"/>
                          </a:solidFill>
                          <a:latin typeface="Arimo Bold"/>
                        </a:rPr>
                        <a:t>732720104001</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58"/>
                        </a:lnSpc>
                        <a:defRPr/>
                      </a:pPr>
                      <a:r>
                        <a:rPr lang="en-US" sz="1398">
                          <a:solidFill>
                            <a:srgbClr val="050202"/>
                          </a:solidFill>
                          <a:latin typeface="Arimo Bold"/>
                        </a:rPr>
                        <a:t>AMBALAM .A</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58"/>
                        </a:lnSpc>
                        <a:defRPr/>
                      </a:pPr>
                      <a:r>
                        <a:rPr lang="en-US" sz="1398">
                          <a:solidFill>
                            <a:srgbClr val="050202"/>
                          </a:solidFill>
                          <a:latin typeface="Arimo Bold"/>
                        </a:rPr>
                        <a:t>TEAM CB7-4</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70878">
                <a:tc>
                  <a:txBody>
                    <a:bodyPr/>
                    <a:lstStyle/>
                    <a:p>
                      <a:pPr algn="l">
                        <a:lnSpc>
                          <a:spcPts val="1679"/>
                        </a:lnSpc>
                        <a:defRPr/>
                      </a:pPr>
                      <a:r>
                        <a:rPr lang="en-US" sz="1200">
                          <a:solidFill>
                            <a:srgbClr val="050202"/>
                          </a:solidFill>
                          <a:latin typeface="Arimo Bold"/>
                        </a:rPr>
                        <a:t>732720104018</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58"/>
                        </a:lnSpc>
                        <a:defRPr/>
                      </a:pPr>
                      <a:r>
                        <a:rPr lang="en-US" sz="1398">
                          <a:solidFill>
                            <a:srgbClr val="050202"/>
                          </a:solidFill>
                          <a:latin typeface="Arimo Bold"/>
                        </a:rPr>
                        <a:t>HARI PRAKASH .M</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58"/>
                        </a:lnSpc>
                        <a:defRPr/>
                      </a:pPr>
                      <a:r>
                        <a:rPr lang="en-US" sz="1398">
                          <a:solidFill>
                            <a:srgbClr val="050202"/>
                          </a:solidFill>
                          <a:latin typeface="Arimo Bold"/>
                        </a:rPr>
                        <a:t>TEAM CB7-4</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70878">
                <a:tc>
                  <a:txBody>
                    <a:bodyPr/>
                    <a:lstStyle/>
                    <a:p>
                      <a:pPr algn="l">
                        <a:lnSpc>
                          <a:spcPts val="1679"/>
                        </a:lnSpc>
                        <a:defRPr/>
                      </a:pPr>
                      <a:r>
                        <a:rPr lang="en-US" sz="1200">
                          <a:solidFill>
                            <a:srgbClr val="050202"/>
                          </a:solidFill>
                          <a:latin typeface="Arimo Bold"/>
                        </a:rPr>
                        <a:t>732720104022</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58"/>
                        </a:lnSpc>
                        <a:defRPr/>
                      </a:pPr>
                      <a:r>
                        <a:rPr lang="en-US" sz="1398">
                          <a:solidFill>
                            <a:srgbClr val="050202"/>
                          </a:solidFill>
                          <a:latin typeface="Arimo Bold"/>
                        </a:rPr>
                        <a:t>KISHORE BILLGATES .M</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58"/>
                        </a:lnSpc>
                        <a:defRPr/>
                      </a:pPr>
                      <a:r>
                        <a:rPr lang="en-US" sz="1398">
                          <a:solidFill>
                            <a:srgbClr val="050202"/>
                          </a:solidFill>
                          <a:latin typeface="Arimo Bold"/>
                        </a:rPr>
                        <a:t>TEAM CB7-4</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Freeform 9"/>
          <p:cNvSpPr/>
          <p:nvPr/>
        </p:nvSpPr>
        <p:spPr>
          <a:xfrm>
            <a:off x="0" y="1639884"/>
            <a:ext cx="289465" cy="647033"/>
          </a:xfrm>
          <a:custGeom>
            <a:avLst/>
            <a:gdLst/>
            <a:ahLst/>
            <a:cxnLst/>
            <a:rect l="l" t="t" r="r" b="b"/>
            <a:pathLst>
              <a:path w="289465" h="647033">
                <a:moveTo>
                  <a:pt x="0" y="0"/>
                </a:moveTo>
                <a:lnTo>
                  <a:pt x="289465" y="0"/>
                </a:lnTo>
                <a:lnTo>
                  <a:pt x="289465" y="647033"/>
                </a:lnTo>
                <a:lnTo>
                  <a:pt x="0" y="647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379422" y="1689492"/>
            <a:ext cx="6661475" cy="552438"/>
          </a:xfrm>
          <a:prstGeom prst="rect">
            <a:avLst/>
          </a:prstGeom>
        </p:spPr>
        <p:txBody>
          <a:bodyPr lIns="0" tIns="0" rIns="0" bIns="0" rtlCol="0" anchor="t">
            <a:spAutoFit/>
          </a:bodyPr>
          <a:lstStyle/>
          <a:p>
            <a:pPr algn="l">
              <a:lnSpc>
                <a:spcPts val="4391"/>
              </a:lnSpc>
            </a:pPr>
            <a:r>
              <a:rPr lang="en-US" sz="3659">
                <a:solidFill>
                  <a:srgbClr val="21366A"/>
                </a:solidFill>
                <a:latin typeface="EB Garamond Bold"/>
              </a:rPr>
              <a:t>Food Delivery Website</a:t>
            </a:r>
          </a:p>
        </p:txBody>
      </p:sp>
      <p:sp>
        <p:nvSpPr>
          <p:cNvPr id="11" name="TextBox 11"/>
          <p:cNvSpPr txBox="1"/>
          <p:nvPr/>
        </p:nvSpPr>
        <p:spPr>
          <a:xfrm>
            <a:off x="380845" y="2510966"/>
            <a:ext cx="9156855" cy="2914650"/>
          </a:xfrm>
          <a:prstGeom prst="rect">
            <a:avLst/>
          </a:prstGeom>
        </p:spPr>
        <p:txBody>
          <a:bodyPr lIns="0" tIns="0" rIns="0" bIns="0" rtlCol="0" anchor="t">
            <a:spAutoFit/>
          </a:bodyPr>
          <a:lstStyle/>
          <a:p>
            <a:pPr marL="675518" lvl="2" indent="-225173" algn="l">
              <a:lnSpc>
                <a:spcPts val="3358"/>
              </a:lnSpc>
              <a:buFont typeface="Arial"/>
              <a:buChar char="⚬"/>
            </a:pPr>
            <a:r>
              <a:rPr lang="en-US" sz="2799">
                <a:solidFill>
                  <a:srgbClr val="000000"/>
                </a:solidFill>
                <a:latin typeface="EB Garamond Medium"/>
              </a:rPr>
              <a:t>A food delivery website is an online platform where users can browse through a variety of restaurants, choose dishes from their menus, place orders, and have the selected food items delivered to their specified location.</a:t>
            </a:r>
          </a:p>
          <a:p>
            <a:pPr marL="675519" lvl="2" indent="-225173" algn="l">
              <a:lnSpc>
                <a:spcPts val="3358"/>
              </a:lnSpc>
              <a:buFont typeface="Arial"/>
              <a:buChar char="⚬"/>
            </a:pPr>
            <a:r>
              <a:rPr lang="en-US" sz="2799">
                <a:solidFill>
                  <a:srgbClr val="000000"/>
                </a:solidFill>
                <a:latin typeface="EB Garamond Medium"/>
              </a:rPr>
              <a:t> It offers a convenient way to enjoy restaurant-quality meals from the comfort of your home or office, saving you time and effort.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 y="-10767"/>
            <a:ext cx="18288000" cy="10323165"/>
          </a:xfrm>
          <a:custGeom>
            <a:avLst/>
            <a:gdLst/>
            <a:ahLst/>
            <a:cxnLst/>
            <a:rect l="l" t="t" r="r" b="b"/>
            <a:pathLst>
              <a:path w="18288000" h="10323165">
                <a:moveTo>
                  <a:pt x="0" y="0"/>
                </a:moveTo>
                <a:lnTo>
                  <a:pt x="18288000" y="0"/>
                </a:lnTo>
                <a:lnTo>
                  <a:pt x="18288000" y="10323165"/>
                </a:lnTo>
                <a:lnTo>
                  <a:pt x="0" y="103231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98838" y="851081"/>
            <a:ext cx="22225" cy="8635637"/>
            <a:chOff x="0" y="0"/>
            <a:chExt cx="29633" cy="11514183"/>
          </a:xfrm>
        </p:grpSpPr>
        <p:sp>
          <p:nvSpPr>
            <p:cNvPr id="4" name="Freeform 4"/>
            <p:cNvSpPr/>
            <p:nvPr/>
          </p:nvSpPr>
          <p:spPr>
            <a:xfrm>
              <a:off x="0" y="0"/>
              <a:ext cx="29591" cy="11514201"/>
            </a:xfrm>
            <a:custGeom>
              <a:avLst/>
              <a:gdLst/>
              <a:ahLst/>
              <a:cxnLst/>
              <a:rect l="l" t="t" r="r" b="b"/>
              <a:pathLst>
                <a:path w="29591" h="11514201">
                  <a:moveTo>
                    <a:pt x="12700" y="6350"/>
                  </a:moveTo>
                  <a:lnTo>
                    <a:pt x="29591" y="11507851"/>
                  </a:lnTo>
                  <a:cubicBezTo>
                    <a:pt x="29591" y="11511407"/>
                    <a:pt x="26797" y="11514201"/>
                    <a:pt x="23241" y="11514201"/>
                  </a:cubicBezTo>
                  <a:cubicBezTo>
                    <a:pt x="19685" y="11514201"/>
                    <a:pt x="16891" y="11511407"/>
                    <a:pt x="16891" y="11507851"/>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id="5" name="Freeform 5"/>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884625" y="2910211"/>
            <a:ext cx="14518749" cy="5695950"/>
          </a:xfrm>
          <a:prstGeom prst="rect">
            <a:avLst/>
          </a:prstGeom>
        </p:spPr>
        <p:txBody>
          <a:bodyPr lIns="0" tIns="0" rIns="0" bIns="0" rtlCol="0" anchor="t">
            <a:spAutoFit/>
          </a:bodyPr>
          <a:lstStyle/>
          <a:p>
            <a:pPr marL="699649" lvl="2" indent="-233216" algn="l">
              <a:lnSpc>
                <a:spcPts val="3479"/>
              </a:lnSpc>
              <a:buFont typeface="Arial"/>
              <a:buChar char="⚬"/>
            </a:pPr>
            <a:r>
              <a:rPr lang="en-US" sz="2899">
                <a:solidFill>
                  <a:srgbClr val="000000"/>
                </a:solidFill>
                <a:latin typeface="EB Garamond Medium"/>
              </a:rPr>
              <a:t>Food delivery websites have transformed the culinary landscape, redefining how people experience dining. These platforms serve as online conduits that effortlessly connect users to a myriad of restaurants, offering a virtual journey through diverse cuisines and culinary traditions. Users navigate intuitive interfaces to explore menus, select dishes, and place orders, all from the comfort of their location. The integration of secure payment gateways ensures smooth transactions and peace of mind.</a:t>
            </a:r>
          </a:p>
          <a:p>
            <a:pPr marL="699649" lvl="2" indent="-233216" algn="l">
              <a:lnSpc>
                <a:spcPts val="3479"/>
              </a:lnSpc>
            </a:pPr>
            <a:endParaRPr lang="en-US" sz="2899">
              <a:solidFill>
                <a:srgbClr val="000000"/>
              </a:solidFill>
              <a:latin typeface="EB Garamond Medium"/>
            </a:endParaRPr>
          </a:p>
          <a:p>
            <a:pPr marL="699649" lvl="2" indent="-233216" algn="l">
              <a:lnSpc>
                <a:spcPts val="3479"/>
              </a:lnSpc>
              <a:buFont typeface="Arial"/>
              <a:buChar char="⚬"/>
            </a:pPr>
            <a:r>
              <a:rPr lang="en-US" sz="2899">
                <a:solidFill>
                  <a:srgbClr val="000000"/>
                </a:solidFill>
                <a:latin typeface="EB Garamond Medium"/>
              </a:rPr>
              <a:t>Beyond convenience, food delivery websites contribute significantly to the local economy by boosting restaurant visibility and patronage. They cater to various dietary preferences, making dining more inclusive. These platforms also cater to the fast-paced lifestyles of today, providing an invaluable solution for individuals seeking quality meals without the hassle of cooking or dining out.</a:t>
            </a:r>
          </a:p>
          <a:p>
            <a:pPr marL="699649" lvl="2" indent="-233216" algn="l">
              <a:lnSpc>
                <a:spcPts val="3479"/>
              </a:lnSpc>
            </a:pPr>
            <a:endParaRPr lang="en-US" sz="2899">
              <a:solidFill>
                <a:srgbClr val="000000"/>
              </a:solidFill>
              <a:latin typeface="EB Garamond Medium"/>
            </a:endParaRPr>
          </a:p>
        </p:txBody>
      </p:sp>
      <p:grpSp>
        <p:nvGrpSpPr>
          <p:cNvPr id="7" name="Group 7"/>
          <p:cNvGrpSpPr/>
          <p:nvPr/>
        </p:nvGrpSpPr>
        <p:grpSpPr>
          <a:xfrm>
            <a:off x="15300240" y="7732466"/>
            <a:ext cx="2987760" cy="2554534"/>
            <a:chOff x="0" y="0"/>
            <a:chExt cx="3983680" cy="3406045"/>
          </a:xfrm>
        </p:grpSpPr>
        <p:sp>
          <p:nvSpPr>
            <p:cNvPr id="8" name="Freeform 8"/>
            <p:cNvSpPr/>
            <p:nvPr/>
          </p:nvSpPr>
          <p:spPr>
            <a:xfrm>
              <a:off x="0" y="0"/>
              <a:ext cx="3983736" cy="3406013"/>
            </a:xfrm>
            <a:custGeom>
              <a:avLst/>
              <a:gdLst/>
              <a:ahLst/>
              <a:cxnLst/>
              <a:rect l="l" t="t" r="r" b="b"/>
              <a:pathLst>
                <a:path w="3983736" h="3406013">
                  <a:moveTo>
                    <a:pt x="0" y="0"/>
                  </a:moveTo>
                  <a:lnTo>
                    <a:pt x="3983736" y="0"/>
                  </a:lnTo>
                  <a:lnTo>
                    <a:pt x="3983736" y="3406013"/>
                  </a:lnTo>
                  <a:lnTo>
                    <a:pt x="0" y="3406013"/>
                  </a:lnTo>
                  <a:lnTo>
                    <a:pt x="0" y="0"/>
                  </a:lnTo>
                  <a:close/>
                </a:path>
              </a:pathLst>
            </a:custGeom>
            <a:blipFill>
              <a:blip r:embed="rId6"/>
              <a:stretch>
                <a:fillRect t="-284" r="1" b="-285"/>
              </a:stretch>
            </a:blipFill>
          </p:spPr>
        </p:sp>
      </p:grpSp>
      <p:sp>
        <p:nvSpPr>
          <p:cNvPr id="9" name="TextBox 9"/>
          <p:cNvSpPr txBox="1"/>
          <p:nvPr/>
        </p:nvSpPr>
        <p:spPr>
          <a:xfrm>
            <a:off x="982983" y="519942"/>
            <a:ext cx="5076640" cy="542925"/>
          </a:xfrm>
          <a:prstGeom prst="rect">
            <a:avLst/>
          </a:prstGeom>
        </p:spPr>
        <p:txBody>
          <a:bodyPr lIns="0" tIns="0" rIns="0" bIns="0" rtlCol="0" anchor="t">
            <a:spAutoFit/>
          </a:bodyPr>
          <a:lstStyle/>
          <a:p>
            <a:pPr algn="l">
              <a:lnSpc>
                <a:spcPts val="4320"/>
              </a:lnSpc>
            </a:pPr>
            <a:r>
              <a:rPr lang="en-US" sz="3600">
                <a:solidFill>
                  <a:srgbClr val="223669"/>
                </a:solidFill>
                <a:latin typeface="EB Garamond Bold"/>
              </a:rPr>
              <a:t>SRS Documentation:</a:t>
            </a:r>
          </a:p>
        </p:txBody>
      </p:sp>
      <p:sp>
        <p:nvSpPr>
          <p:cNvPr id="10" name="TextBox 10"/>
          <p:cNvSpPr txBox="1"/>
          <p:nvPr/>
        </p:nvSpPr>
        <p:spPr>
          <a:xfrm>
            <a:off x="1028700" y="1681486"/>
            <a:ext cx="7195950" cy="571500"/>
          </a:xfrm>
          <a:prstGeom prst="rect">
            <a:avLst/>
          </a:prstGeom>
        </p:spPr>
        <p:txBody>
          <a:bodyPr lIns="0" tIns="0" rIns="0" bIns="0" rtlCol="0" anchor="t">
            <a:spAutoFit/>
          </a:bodyPr>
          <a:lstStyle/>
          <a:p>
            <a:pPr algn="l">
              <a:lnSpc>
                <a:spcPts val="4200"/>
              </a:lnSpc>
            </a:pPr>
            <a:r>
              <a:rPr lang="en-US" sz="3500" spc="700">
                <a:solidFill>
                  <a:srgbClr val="C88C32"/>
                </a:solidFill>
                <a:latin typeface="Public Sans Bold"/>
              </a:rPr>
              <a:t>ABSTRACT: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 y="-10767"/>
            <a:ext cx="18288000" cy="10323165"/>
          </a:xfrm>
          <a:custGeom>
            <a:avLst/>
            <a:gdLst/>
            <a:ahLst/>
            <a:cxnLst/>
            <a:rect l="l" t="t" r="r" b="b"/>
            <a:pathLst>
              <a:path w="18288000" h="10323165">
                <a:moveTo>
                  <a:pt x="0" y="0"/>
                </a:moveTo>
                <a:lnTo>
                  <a:pt x="18288000" y="0"/>
                </a:lnTo>
                <a:lnTo>
                  <a:pt x="18288000" y="10323165"/>
                </a:lnTo>
                <a:lnTo>
                  <a:pt x="0" y="103231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98838" y="851081"/>
            <a:ext cx="22225" cy="8635637"/>
            <a:chOff x="0" y="0"/>
            <a:chExt cx="29633" cy="11514183"/>
          </a:xfrm>
        </p:grpSpPr>
        <p:sp>
          <p:nvSpPr>
            <p:cNvPr id="4" name="Freeform 4"/>
            <p:cNvSpPr/>
            <p:nvPr/>
          </p:nvSpPr>
          <p:spPr>
            <a:xfrm>
              <a:off x="0" y="0"/>
              <a:ext cx="29591" cy="11514201"/>
            </a:xfrm>
            <a:custGeom>
              <a:avLst/>
              <a:gdLst/>
              <a:ahLst/>
              <a:cxnLst/>
              <a:rect l="l" t="t" r="r" b="b"/>
              <a:pathLst>
                <a:path w="29591" h="11514201">
                  <a:moveTo>
                    <a:pt x="12700" y="6350"/>
                  </a:moveTo>
                  <a:lnTo>
                    <a:pt x="29591" y="11507851"/>
                  </a:lnTo>
                  <a:cubicBezTo>
                    <a:pt x="29591" y="11511407"/>
                    <a:pt x="26797" y="11514201"/>
                    <a:pt x="23241" y="11514201"/>
                  </a:cubicBezTo>
                  <a:cubicBezTo>
                    <a:pt x="19685" y="11514201"/>
                    <a:pt x="16891" y="11511407"/>
                    <a:pt x="16891" y="11507851"/>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id="5" name="Freeform 5"/>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884625" y="2910211"/>
            <a:ext cx="14518749" cy="5257800"/>
          </a:xfrm>
          <a:prstGeom prst="rect">
            <a:avLst/>
          </a:prstGeom>
        </p:spPr>
        <p:txBody>
          <a:bodyPr lIns="0" tIns="0" rIns="0" bIns="0" rtlCol="0" anchor="t">
            <a:spAutoFit/>
          </a:bodyPr>
          <a:lstStyle/>
          <a:p>
            <a:pPr marL="662819" lvl="2" indent="-220940" algn="l">
              <a:lnSpc>
                <a:spcPts val="3479"/>
              </a:lnSpc>
              <a:buFont typeface="Arial"/>
              <a:buChar char="⚬"/>
            </a:pPr>
            <a:r>
              <a:rPr lang="en-US" sz="2899">
                <a:solidFill>
                  <a:srgbClr val="000000"/>
                </a:solidFill>
                <a:latin typeface="EB Garamond Medium"/>
              </a:rPr>
              <a:t>Online Food Ordering System is the web based application intended for restaurant's Businesses. It provide various feature such as searching, viewing and selection of food items from restaurant for customers. This Application also provides restaurant management and menu management for restaurant manager or owner.</a:t>
            </a:r>
          </a:p>
          <a:p>
            <a:pPr marL="662819" lvl="2" indent="-220940" algn="l">
              <a:lnSpc>
                <a:spcPts val="3479"/>
              </a:lnSpc>
            </a:pPr>
            <a:endParaRPr lang="en-US" sz="2899">
              <a:solidFill>
                <a:srgbClr val="000000"/>
              </a:solidFill>
              <a:latin typeface="EB Garamond Medium"/>
            </a:endParaRPr>
          </a:p>
          <a:p>
            <a:pPr marL="662819" lvl="2" indent="-220940" algn="l">
              <a:lnSpc>
                <a:spcPts val="3479"/>
              </a:lnSpc>
              <a:buFont typeface="Arial"/>
              <a:buChar char="⚬"/>
            </a:pPr>
            <a:r>
              <a:rPr lang="en-US" sz="2899">
                <a:solidFill>
                  <a:srgbClr val="000000"/>
                </a:solidFill>
                <a:latin typeface="EB Garamond Medium"/>
              </a:rPr>
              <a:t>This system is a bunch of benefits from various point of views. As this online application enables the end users to register to the system online, select the food items of their choice from the menu list, and order food online.</a:t>
            </a:r>
          </a:p>
          <a:p>
            <a:pPr marL="662819" lvl="2" indent="-220940" algn="l">
              <a:lnSpc>
                <a:spcPts val="3479"/>
              </a:lnSpc>
            </a:pPr>
            <a:endParaRPr lang="en-US" sz="2899">
              <a:solidFill>
                <a:srgbClr val="000000"/>
              </a:solidFill>
              <a:latin typeface="EB Garamond Medium"/>
            </a:endParaRPr>
          </a:p>
          <a:p>
            <a:pPr marL="662819" lvl="2" indent="-220940" algn="l">
              <a:lnSpc>
                <a:spcPts val="3479"/>
              </a:lnSpc>
              <a:buFont typeface="Arial"/>
              <a:buChar char="⚬"/>
            </a:pPr>
            <a:r>
              <a:rPr lang="en-US" sz="2899">
                <a:solidFill>
                  <a:srgbClr val="000000"/>
                </a:solidFill>
                <a:latin typeface="EB Garamond Medium"/>
              </a:rPr>
              <a:t>One of the various benefits of this is system is that if there is rush or a huge crowd present in the restaurant then in that case sometimes unavailability of tables cut downs the restaurants customer</a:t>
            </a:r>
          </a:p>
          <a:p>
            <a:pPr marL="662819" lvl="2" indent="-220940" algn="l">
              <a:lnSpc>
                <a:spcPts val="3479"/>
              </a:lnSpc>
            </a:pPr>
            <a:endParaRPr lang="en-US" sz="2899">
              <a:solidFill>
                <a:srgbClr val="000000"/>
              </a:solidFill>
              <a:latin typeface="EB Garamond Medium"/>
            </a:endParaRPr>
          </a:p>
        </p:txBody>
      </p:sp>
      <p:grpSp>
        <p:nvGrpSpPr>
          <p:cNvPr id="7" name="Group 7"/>
          <p:cNvGrpSpPr/>
          <p:nvPr/>
        </p:nvGrpSpPr>
        <p:grpSpPr>
          <a:xfrm>
            <a:off x="15300240" y="7732466"/>
            <a:ext cx="2987760" cy="2554534"/>
            <a:chOff x="0" y="0"/>
            <a:chExt cx="3983680" cy="3406045"/>
          </a:xfrm>
        </p:grpSpPr>
        <p:sp>
          <p:nvSpPr>
            <p:cNvPr id="8" name="Freeform 8"/>
            <p:cNvSpPr/>
            <p:nvPr/>
          </p:nvSpPr>
          <p:spPr>
            <a:xfrm>
              <a:off x="0" y="0"/>
              <a:ext cx="3983736" cy="3406013"/>
            </a:xfrm>
            <a:custGeom>
              <a:avLst/>
              <a:gdLst/>
              <a:ahLst/>
              <a:cxnLst/>
              <a:rect l="l" t="t" r="r" b="b"/>
              <a:pathLst>
                <a:path w="3983736" h="3406013">
                  <a:moveTo>
                    <a:pt x="0" y="0"/>
                  </a:moveTo>
                  <a:lnTo>
                    <a:pt x="3983736" y="0"/>
                  </a:lnTo>
                  <a:lnTo>
                    <a:pt x="3983736" y="3406013"/>
                  </a:lnTo>
                  <a:lnTo>
                    <a:pt x="0" y="3406013"/>
                  </a:lnTo>
                  <a:lnTo>
                    <a:pt x="0" y="0"/>
                  </a:lnTo>
                  <a:close/>
                </a:path>
              </a:pathLst>
            </a:custGeom>
            <a:blipFill>
              <a:blip r:embed="rId6"/>
              <a:stretch>
                <a:fillRect t="-284" r="1" b="-285"/>
              </a:stretch>
            </a:blipFill>
          </p:spPr>
        </p:sp>
      </p:grpSp>
      <p:sp>
        <p:nvSpPr>
          <p:cNvPr id="9" name="TextBox 9"/>
          <p:cNvSpPr txBox="1"/>
          <p:nvPr/>
        </p:nvSpPr>
        <p:spPr>
          <a:xfrm>
            <a:off x="982983" y="519942"/>
            <a:ext cx="5076640" cy="542925"/>
          </a:xfrm>
          <a:prstGeom prst="rect">
            <a:avLst/>
          </a:prstGeom>
        </p:spPr>
        <p:txBody>
          <a:bodyPr lIns="0" tIns="0" rIns="0" bIns="0" rtlCol="0" anchor="t">
            <a:spAutoFit/>
          </a:bodyPr>
          <a:lstStyle/>
          <a:p>
            <a:pPr algn="l">
              <a:lnSpc>
                <a:spcPts val="4320"/>
              </a:lnSpc>
            </a:pPr>
            <a:r>
              <a:rPr lang="en-US" sz="3600">
                <a:solidFill>
                  <a:srgbClr val="223669"/>
                </a:solidFill>
                <a:latin typeface="EB Garamond Bold"/>
              </a:rPr>
              <a:t>SRS Documentation:</a:t>
            </a:r>
          </a:p>
        </p:txBody>
      </p:sp>
      <p:sp>
        <p:nvSpPr>
          <p:cNvPr id="10" name="TextBox 10"/>
          <p:cNvSpPr txBox="1"/>
          <p:nvPr/>
        </p:nvSpPr>
        <p:spPr>
          <a:xfrm>
            <a:off x="1019175" y="1681486"/>
            <a:ext cx="7402282" cy="571500"/>
          </a:xfrm>
          <a:prstGeom prst="rect">
            <a:avLst/>
          </a:prstGeom>
        </p:spPr>
        <p:txBody>
          <a:bodyPr lIns="0" tIns="0" rIns="0" bIns="0" rtlCol="0" anchor="t">
            <a:spAutoFit/>
          </a:bodyPr>
          <a:lstStyle/>
          <a:p>
            <a:pPr algn="l">
              <a:lnSpc>
                <a:spcPts val="4200"/>
              </a:lnSpc>
            </a:pPr>
            <a:r>
              <a:rPr lang="en-US" sz="3500" spc="700">
                <a:solidFill>
                  <a:srgbClr val="C88C32"/>
                </a:solidFill>
                <a:latin typeface="Public Sans Bold"/>
              </a:rPr>
              <a:t>SCOPE OF THE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9312" y="821094"/>
            <a:ext cx="31750" cy="8288198"/>
            <a:chOff x="0" y="0"/>
            <a:chExt cx="42333" cy="11050931"/>
          </a:xfrm>
        </p:grpSpPr>
        <p:sp>
          <p:nvSpPr>
            <p:cNvPr id="3" name="Freeform 3"/>
            <p:cNvSpPr/>
            <p:nvPr/>
          </p:nvSpPr>
          <p:spPr>
            <a:xfrm>
              <a:off x="0" y="0"/>
              <a:ext cx="42291" cy="11050905"/>
            </a:xfrm>
            <a:custGeom>
              <a:avLst/>
              <a:gdLst/>
              <a:ahLst/>
              <a:cxnLst/>
              <a:rect l="l" t="t" r="r" b="b"/>
              <a:pathLst>
                <a:path w="42291" h="11050905">
                  <a:moveTo>
                    <a:pt x="12700" y="6350"/>
                  </a:moveTo>
                  <a:lnTo>
                    <a:pt x="42291" y="11044555"/>
                  </a:lnTo>
                  <a:cubicBezTo>
                    <a:pt x="42291" y="11048112"/>
                    <a:pt x="39497" y="11050905"/>
                    <a:pt x="35941" y="11050905"/>
                  </a:cubicBezTo>
                  <a:cubicBezTo>
                    <a:pt x="32385" y="11050905"/>
                    <a:pt x="29591" y="11048112"/>
                    <a:pt x="29591" y="11044555"/>
                  </a:cubicBezTo>
                  <a:lnTo>
                    <a:pt x="0" y="6350"/>
                  </a:lnTo>
                  <a:cubicBezTo>
                    <a:pt x="0" y="2921"/>
                    <a:pt x="2794" y="0"/>
                    <a:pt x="6350" y="0"/>
                  </a:cubicBezTo>
                  <a:cubicBezTo>
                    <a:pt x="9906" y="0"/>
                    <a:pt x="12700" y="2794"/>
                    <a:pt x="12700" y="6350"/>
                  </a:cubicBezTo>
                  <a:close/>
                </a:path>
              </a:pathLst>
            </a:custGeom>
            <a:solidFill>
              <a:srgbClr val="223669"/>
            </a:solidFill>
          </p:spPr>
        </p:sp>
      </p:grpSp>
      <p:sp>
        <p:nvSpPr>
          <p:cNvPr id="4" name="Freeform 4"/>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884625" y="1352189"/>
            <a:ext cx="13600950" cy="542420"/>
          </a:xfrm>
          <a:prstGeom prst="rect">
            <a:avLst/>
          </a:prstGeom>
        </p:spPr>
        <p:txBody>
          <a:bodyPr lIns="0" tIns="0" rIns="0" bIns="0" rtlCol="0" anchor="t">
            <a:spAutoFit/>
          </a:bodyPr>
          <a:lstStyle/>
          <a:p>
            <a:pPr algn="l">
              <a:lnSpc>
                <a:spcPts val="4143"/>
              </a:lnSpc>
            </a:pPr>
            <a:r>
              <a:rPr lang="en-US" sz="3200" spc="320">
                <a:solidFill>
                  <a:srgbClr val="BD8738"/>
                </a:solidFill>
                <a:latin typeface="EB Garamond Semi-Bold"/>
              </a:rPr>
              <a:t>Purpose of the Project:</a:t>
            </a:r>
          </a:p>
        </p:txBody>
      </p:sp>
      <p:sp>
        <p:nvSpPr>
          <p:cNvPr id="6" name="TextBox 6"/>
          <p:cNvSpPr txBox="1"/>
          <p:nvPr/>
        </p:nvSpPr>
        <p:spPr>
          <a:xfrm>
            <a:off x="982983" y="519942"/>
            <a:ext cx="5076640" cy="542925"/>
          </a:xfrm>
          <a:prstGeom prst="rect">
            <a:avLst/>
          </a:prstGeom>
        </p:spPr>
        <p:txBody>
          <a:bodyPr lIns="0" tIns="0" rIns="0" bIns="0" rtlCol="0" anchor="t">
            <a:spAutoFit/>
          </a:bodyPr>
          <a:lstStyle/>
          <a:p>
            <a:pPr algn="l">
              <a:lnSpc>
                <a:spcPts val="4320"/>
              </a:lnSpc>
            </a:pPr>
            <a:r>
              <a:rPr lang="en-US" sz="3600">
                <a:solidFill>
                  <a:srgbClr val="223669"/>
                </a:solidFill>
                <a:latin typeface="EB Garamond Semi-Bold"/>
              </a:rPr>
              <a:t>Introduction</a:t>
            </a:r>
          </a:p>
        </p:txBody>
      </p:sp>
      <p:sp>
        <p:nvSpPr>
          <p:cNvPr id="7" name="TextBox 7"/>
          <p:cNvSpPr txBox="1"/>
          <p:nvPr/>
        </p:nvSpPr>
        <p:spPr>
          <a:xfrm>
            <a:off x="1884625" y="2237509"/>
            <a:ext cx="14518749" cy="3067050"/>
          </a:xfrm>
          <a:prstGeom prst="rect">
            <a:avLst/>
          </a:prstGeom>
        </p:spPr>
        <p:txBody>
          <a:bodyPr lIns="0" tIns="0" rIns="0" bIns="0" rtlCol="0" anchor="t">
            <a:spAutoFit/>
          </a:bodyPr>
          <a:lstStyle/>
          <a:p>
            <a:pPr marL="699649" lvl="2" indent="-233216" algn="l">
              <a:lnSpc>
                <a:spcPts val="3479"/>
              </a:lnSpc>
              <a:buFont typeface="Arial"/>
              <a:buChar char="⚬"/>
            </a:pPr>
            <a:r>
              <a:rPr lang="en-US" sz="2899">
                <a:solidFill>
                  <a:srgbClr val="000000"/>
                </a:solidFill>
                <a:latin typeface="EB Garamond Medium"/>
              </a:rPr>
              <a:t>The purpose of this SRS is to outline both the functional and non-functional requirements of the subject Restaurant food ordering system. In addition to said requirements, the document also provides a detailed profile of the external interfaces, performance considerations and design constraints imposed on the subsequent implementation. </a:t>
            </a:r>
          </a:p>
          <a:p>
            <a:pPr marL="699649" lvl="2" indent="-233216" algn="l">
              <a:lnSpc>
                <a:spcPts val="3479"/>
              </a:lnSpc>
              <a:buFont typeface="Arial"/>
              <a:buChar char="⚬"/>
            </a:pPr>
            <a:r>
              <a:rPr lang="en-US" sz="2899">
                <a:solidFill>
                  <a:srgbClr val="000000"/>
                </a:solidFill>
                <a:latin typeface="EB Garamond Medium"/>
              </a:rPr>
              <a:t>The document should act as a foundation for efficient and well-managed project completion and further serve as an accurate reference in the future.</a:t>
            </a:r>
          </a:p>
          <a:p>
            <a:pPr marL="699649" lvl="2" indent="-233216" algn="l">
              <a:lnSpc>
                <a:spcPts val="3479"/>
              </a:lnSpc>
            </a:pPr>
            <a:endParaRPr lang="en-US" sz="2899">
              <a:solidFill>
                <a:srgbClr val="000000"/>
              </a:solidFill>
              <a:latin typeface="EB Garamond Medium"/>
            </a:endParaRPr>
          </a:p>
        </p:txBody>
      </p:sp>
      <p:sp>
        <p:nvSpPr>
          <p:cNvPr id="8" name="TextBox 8"/>
          <p:cNvSpPr txBox="1"/>
          <p:nvPr/>
        </p:nvSpPr>
        <p:spPr>
          <a:xfrm>
            <a:off x="1884625" y="5590309"/>
            <a:ext cx="13600950" cy="542420"/>
          </a:xfrm>
          <a:prstGeom prst="rect">
            <a:avLst/>
          </a:prstGeom>
        </p:spPr>
        <p:txBody>
          <a:bodyPr lIns="0" tIns="0" rIns="0" bIns="0" rtlCol="0" anchor="t">
            <a:spAutoFit/>
          </a:bodyPr>
          <a:lstStyle/>
          <a:p>
            <a:pPr algn="l">
              <a:lnSpc>
                <a:spcPts val="4143"/>
              </a:lnSpc>
            </a:pPr>
            <a:r>
              <a:rPr lang="en-US" sz="3200" spc="320">
                <a:solidFill>
                  <a:srgbClr val="BD8738"/>
                </a:solidFill>
                <a:latin typeface="EB Garamond Semi-Bold"/>
              </a:rPr>
              <a:t>Document Conventions:</a:t>
            </a:r>
          </a:p>
        </p:txBody>
      </p:sp>
      <p:sp>
        <p:nvSpPr>
          <p:cNvPr id="9" name="TextBox 9"/>
          <p:cNvSpPr txBox="1"/>
          <p:nvPr/>
        </p:nvSpPr>
        <p:spPr>
          <a:xfrm>
            <a:off x="1884625" y="6475629"/>
            <a:ext cx="14518749" cy="2628900"/>
          </a:xfrm>
          <a:prstGeom prst="rect">
            <a:avLst/>
          </a:prstGeom>
        </p:spPr>
        <p:txBody>
          <a:bodyPr lIns="0" tIns="0" rIns="0" bIns="0" rtlCol="0" anchor="t">
            <a:spAutoFit/>
          </a:bodyPr>
          <a:lstStyle/>
          <a:p>
            <a:pPr marL="699649" lvl="2" indent="-233216" algn="l">
              <a:lnSpc>
                <a:spcPts val="3479"/>
              </a:lnSpc>
              <a:buFont typeface="Arial"/>
              <a:buChar char="⚬"/>
            </a:pPr>
            <a:r>
              <a:rPr lang="en-US" sz="2899">
                <a:solidFill>
                  <a:srgbClr val="000000"/>
                </a:solidFill>
                <a:latin typeface="EB Garamond Medium"/>
              </a:rPr>
              <a:t>JAVA      -&gt;     Platform independence</a:t>
            </a:r>
          </a:p>
          <a:p>
            <a:pPr marL="699649" lvl="2" indent="-233216" algn="l">
              <a:lnSpc>
                <a:spcPts val="3479"/>
              </a:lnSpc>
              <a:buFont typeface="Arial"/>
              <a:buChar char="⚬"/>
            </a:pPr>
            <a:r>
              <a:rPr lang="en-US" sz="2899">
                <a:solidFill>
                  <a:srgbClr val="000000"/>
                </a:solidFill>
                <a:latin typeface="EB Garamond Medium"/>
              </a:rPr>
              <a:t>SQL         -&gt;     Structured query Language</a:t>
            </a:r>
          </a:p>
          <a:p>
            <a:pPr marL="699649" lvl="2" indent="-233216" algn="l">
              <a:lnSpc>
                <a:spcPts val="3479"/>
              </a:lnSpc>
              <a:buFont typeface="Arial"/>
              <a:buChar char="⚬"/>
            </a:pPr>
            <a:r>
              <a:rPr lang="en-US" sz="2899">
                <a:solidFill>
                  <a:srgbClr val="000000"/>
                </a:solidFill>
                <a:latin typeface="EB Garamond Medium"/>
              </a:rPr>
              <a:t>ER           -&gt;     Entity Relationship</a:t>
            </a:r>
          </a:p>
          <a:p>
            <a:pPr marL="699649" lvl="2" indent="-233216" algn="l">
              <a:lnSpc>
                <a:spcPts val="3479"/>
              </a:lnSpc>
              <a:buFont typeface="Arial"/>
              <a:buChar char="⚬"/>
            </a:pPr>
            <a:r>
              <a:rPr lang="en-US" sz="2899">
                <a:solidFill>
                  <a:srgbClr val="000000"/>
                </a:solidFill>
                <a:latin typeface="EB Garamond Medium"/>
              </a:rPr>
              <a:t>UML      -&gt;     Unified Modeling Language</a:t>
            </a:r>
          </a:p>
          <a:p>
            <a:pPr marL="699649" lvl="2" indent="-233216" algn="l">
              <a:lnSpc>
                <a:spcPts val="3479"/>
              </a:lnSpc>
              <a:buFont typeface="Arial"/>
              <a:buChar char="⚬"/>
            </a:pPr>
            <a:r>
              <a:rPr lang="en-US" sz="2899">
                <a:solidFill>
                  <a:srgbClr val="000000"/>
                </a:solidFill>
                <a:latin typeface="EB Garamond Medium"/>
              </a:rPr>
              <a:t>IDE         -&gt;     Integrated Development Environment.</a:t>
            </a:r>
          </a:p>
          <a:p>
            <a:pPr marL="699649" lvl="2" indent="-233216" algn="l">
              <a:lnSpc>
                <a:spcPts val="3479"/>
              </a:lnSpc>
            </a:pPr>
            <a:endParaRPr lang="en-US" sz="2899">
              <a:solidFill>
                <a:srgbClr val="000000"/>
              </a:solidFill>
              <a:latin typeface="EB Garamond Medium"/>
            </a:endParaRPr>
          </a:p>
        </p:txBody>
      </p:sp>
      <p:grpSp>
        <p:nvGrpSpPr>
          <p:cNvPr id="10" name="Group 10"/>
          <p:cNvGrpSpPr/>
          <p:nvPr/>
        </p:nvGrpSpPr>
        <p:grpSpPr>
          <a:xfrm>
            <a:off x="0" y="-9000"/>
            <a:ext cx="18287980" cy="10296000"/>
            <a:chOff x="0" y="0"/>
            <a:chExt cx="24383973" cy="13728000"/>
          </a:xfrm>
        </p:grpSpPr>
        <p:sp>
          <p:nvSpPr>
            <p:cNvPr id="11" name="Freeform 11"/>
            <p:cNvSpPr/>
            <p:nvPr/>
          </p:nvSpPr>
          <p:spPr>
            <a:xfrm>
              <a:off x="0" y="0"/>
              <a:ext cx="24384000" cy="13727937"/>
            </a:xfrm>
            <a:custGeom>
              <a:avLst/>
              <a:gdLst/>
              <a:ahLst/>
              <a:cxnLst/>
              <a:rect l="l" t="t" r="r" b="b"/>
              <a:pathLst>
                <a:path w="24384000" h="13727937">
                  <a:moveTo>
                    <a:pt x="0" y="0"/>
                  </a:moveTo>
                  <a:lnTo>
                    <a:pt x="24384000" y="0"/>
                  </a:lnTo>
                  <a:lnTo>
                    <a:pt x="24384000" y="13727937"/>
                  </a:lnTo>
                  <a:lnTo>
                    <a:pt x="0" y="13727937"/>
                  </a:lnTo>
                  <a:lnTo>
                    <a:pt x="0" y="0"/>
                  </a:lnTo>
                  <a:close/>
                </a:path>
              </a:pathLst>
            </a:custGeom>
            <a:blipFill>
              <a:blip r:embed="rId4"/>
              <a:stretch>
                <a:fillRect l="-28" r="-28"/>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71562"/>
            <a:ext cx="18288000" cy="11358562"/>
          </a:xfrm>
          <a:custGeom>
            <a:avLst/>
            <a:gdLst/>
            <a:ahLst/>
            <a:cxnLst/>
            <a:rect l="l" t="t" r="r" b="b"/>
            <a:pathLst>
              <a:path w="18288000" h="11358562">
                <a:moveTo>
                  <a:pt x="0" y="0"/>
                </a:moveTo>
                <a:lnTo>
                  <a:pt x="18288000" y="0"/>
                </a:lnTo>
                <a:lnTo>
                  <a:pt x="18288000" y="11358562"/>
                </a:lnTo>
                <a:lnTo>
                  <a:pt x="0" y="11358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69336" y="627418"/>
            <a:ext cx="22225" cy="8635637"/>
            <a:chOff x="0" y="0"/>
            <a:chExt cx="29633" cy="11514183"/>
          </a:xfrm>
        </p:grpSpPr>
        <p:sp>
          <p:nvSpPr>
            <p:cNvPr id="4" name="Freeform 4"/>
            <p:cNvSpPr/>
            <p:nvPr/>
          </p:nvSpPr>
          <p:spPr>
            <a:xfrm>
              <a:off x="0" y="0"/>
              <a:ext cx="29591" cy="11514201"/>
            </a:xfrm>
            <a:custGeom>
              <a:avLst/>
              <a:gdLst/>
              <a:ahLst/>
              <a:cxnLst/>
              <a:rect l="l" t="t" r="r" b="b"/>
              <a:pathLst>
                <a:path w="29591" h="11514201">
                  <a:moveTo>
                    <a:pt x="12700" y="6350"/>
                  </a:moveTo>
                  <a:lnTo>
                    <a:pt x="29591" y="11507851"/>
                  </a:lnTo>
                  <a:cubicBezTo>
                    <a:pt x="29591" y="11511407"/>
                    <a:pt x="26797" y="11514201"/>
                    <a:pt x="23241" y="11514201"/>
                  </a:cubicBezTo>
                  <a:cubicBezTo>
                    <a:pt x="19685" y="11514201"/>
                    <a:pt x="16891" y="11511407"/>
                    <a:pt x="16891" y="11507851"/>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id="5" name="Freeform 5"/>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2156766" y="2252962"/>
            <a:ext cx="8229473" cy="6481463"/>
            <a:chOff x="0" y="0"/>
            <a:chExt cx="10972631" cy="8641951"/>
          </a:xfrm>
        </p:grpSpPr>
        <p:sp>
          <p:nvSpPr>
            <p:cNvPr id="7" name="Freeform 7"/>
            <p:cNvSpPr/>
            <p:nvPr/>
          </p:nvSpPr>
          <p:spPr>
            <a:xfrm>
              <a:off x="0" y="0"/>
              <a:ext cx="10972673" cy="8641969"/>
            </a:xfrm>
            <a:custGeom>
              <a:avLst/>
              <a:gdLst/>
              <a:ahLst/>
              <a:cxnLst/>
              <a:rect l="l" t="t" r="r" b="b"/>
              <a:pathLst>
                <a:path w="10972673" h="8641969">
                  <a:moveTo>
                    <a:pt x="0" y="0"/>
                  </a:moveTo>
                  <a:lnTo>
                    <a:pt x="10972673" y="0"/>
                  </a:lnTo>
                  <a:lnTo>
                    <a:pt x="10972673" y="8641969"/>
                  </a:lnTo>
                  <a:lnTo>
                    <a:pt x="0" y="8641969"/>
                  </a:lnTo>
                  <a:close/>
                </a:path>
              </a:pathLst>
            </a:custGeom>
            <a:solidFill>
              <a:srgbClr val="FFFFFF"/>
            </a:solidFill>
          </p:spPr>
        </p:sp>
      </p:grpSp>
      <p:sp>
        <p:nvSpPr>
          <p:cNvPr id="8" name="TextBox 8"/>
          <p:cNvSpPr txBox="1"/>
          <p:nvPr/>
        </p:nvSpPr>
        <p:spPr>
          <a:xfrm>
            <a:off x="2410766" y="2730800"/>
            <a:ext cx="7721473" cy="5749625"/>
          </a:xfrm>
          <a:prstGeom prst="rect">
            <a:avLst/>
          </a:prstGeom>
        </p:spPr>
        <p:txBody>
          <a:bodyPr lIns="0" tIns="0" rIns="0" bIns="0" rtlCol="0" anchor="t">
            <a:spAutoFit/>
          </a:bodyPr>
          <a:lstStyle/>
          <a:p>
            <a:pPr marL="639957" lvl="2" indent="-213319" algn="just">
              <a:lnSpc>
                <a:spcPts val="3358"/>
              </a:lnSpc>
              <a:buFont typeface="Arial"/>
              <a:buChar char="⚬"/>
            </a:pPr>
            <a:r>
              <a:rPr lang="en-US" sz="2799">
                <a:solidFill>
                  <a:srgbClr val="000000"/>
                </a:solidFill>
                <a:latin typeface="EB Garamond"/>
              </a:rPr>
              <a:t>In This Pandemic Situation Online was the only option available to all sectors, including food industry . It was the Need of Situation So, The Online food ordering application had to be implemented.</a:t>
            </a:r>
          </a:p>
          <a:p>
            <a:pPr marL="639957" lvl="2" indent="-213319" algn="just">
              <a:lnSpc>
                <a:spcPts val="3358"/>
              </a:lnSpc>
            </a:pPr>
            <a:endParaRPr lang="en-US" sz="2799">
              <a:solidFill>
                <a:srgbClr val="000000"/>
              </a:solidFill>
              <a:latin typeface="EB Garamond"/>
            </a:endParaRPr>
          </a:p>
          <a:p>
            <a:pPr marL="639957" lvl="2" indent="-213319" algn="just">
              <a:lnSpc>
                <a:spcPts val="3358"/>
              </a:lnSpc>
              <a:buFont typeface="Arial"/>
              <a:buChar char="⚬"/>
            </a:pPr>
            <a:r>
              <a:rPr lang="en-US" sz="2799">
                <a:solidFill>
                  <a:srgbClr val="000000"/>
                </a:solidFill>
                <a:latin typeface="EB Garamond"/>
              </a:rPr>
              <a:t> With application, customers can easily browse all the dishes the restaurant has available, customize dishes to their requirements and place an order. It can also save their favourite orders allowing them to easily re-order that in the future.</a:t>
            </a:r>
          </a:p>
        </p:txBody>
      </p:sp>
      <p:grpSp>
        <p:nvGrpSpPr>
          <p:cNvPr id="9" name="Group 9"/>
          <p:cNvGrpSpPr/>
          <p:nvPr/>
        </p:nvGrpSpPr>
        <p:grpSpPr>
          <a:xfrm>
            <a:off x="11405120" y="1857680"/>
            <a:ext cx="5282021" cy="7272026"/>
            <a:chOff x="0" y="0"/>
            <a:chExt cx="7042695" cy="9696035"/>
          </a:xfrm>
        </p:grpSpPr>
        <p:sp>
          <p:nvSpPr>
            <p:cNvPr id="10" name="Freeform 10"/>
            <p:cNvSpPr/>
            <p:nvPr/>
          </p:nvSpPr>
          <p:spPr>
            <a:xfrm>
              <a:off x="0" y="0"/>
              <a:ext cx="7042658" cy="9696069"/>
            </a:xfrm>
            <a:custGeom>
              <a:avLst/>
              <a:gdLst/>
              <a:ahLst/>
              <a:cxnLst/>
              <a:rect l="l" t="t" r="r" b="b"/>
              <a:pathLst>
                <a:path w="7042658" h="9696069">
                  <a:moveTo>
                    <a:pt x="0" y="0"/>
                  </a:moveTo>
                  <a:lnTo>
                    <a:pt x="7042658" y="0"/>
                  </a:lnTo>
                  <a:lnTo>
                    <a:pt x="7042658" y="9696069"/>
                  </a:lnTo>
                  <a:lnTo>
                    <a:pt x="0" y="9696069"/>
                  </a:lnTo>
                  <a:lnTo>
                    <a:pt x="0" y="0"/>
                  </a:lnTo>
                  <a:close/>
                </a:path>
              </a:pathLst>
            </a:custGeom>
            <a:blipFill>
              <a:blip r:embed="rId6"/>
              <a:stretch>
                <a:fillRect t="-1039" b="-1039"/>
              </a:stretch>
            </a:blipFill>
          </p:spPr>
        </p:sp>
      </p:grpSp>
      <p:sp>
        <p:nvSpPr>
          <p:cNvPr id="11" name="TextBox 11"/>
          <p:cNvSpPr txBox="1"/>
          <p:nvPr/>
        </p:nvSpPr>
        <p:spPr>
          <a:xfrm>
            <a:off x="982983" y="519942"/>
            <a:ext cx="5076640" cy="542925"/>
          </a:xfrm>
          <a:prstGeom prst="rect">
            <a:avLst/>
          </a:prstGeom>
        </p:spPr>
        <p:txBody>
          <a:bodyPr lIns="0" tIns="0" rIns="0" bIns="0" rtlCol="0" anchor="t">
            <a:spAutoFit/>
          </a:bodyPr>
          <a:lstStyle/>
          <a:p>
            <a:pPr algn="l">
              <a:lnSpc>
                <a:spcPts val="4320"/>
              </a:lnSpc>
            </a:pPr>
            <a:r>
              <a:rPr lang="en-US" sz="3600">
                <a:solidFill>
                  <a:srgbClr val="223669"/>
                </a:solidFill>
                <a:latin typeface="EB Garamond Semi-Bold"/>
              </a:rPr>
              <a:t>Need of the system:</a:t>
            </a:r>
          </a:p>
        </p:txBody>
      </p:sp>
      <p:sp>
        <p:nvSpPr>
          <p:cNvPr id="12" name="TextBox 12"/>
          <p:cNvSpPr txBox="1"/>
          <p:nvPr/>
        </p:nvSpPr>
        <p:spPr>
          <a:xfrm>
            <a:off x="1028700" y="1681486"/>
            <a:ext cx="7195950" cy="571500"/>
          </a:xfrm>
          <a:prstGeom prst="rect">
            <a:avLst/>
          </a:prstGeom>
        </p:spPr>
        <p:txBody>
          <a:bodyPr lIns="0" tIns="0" rIns="0" bIns="0" rtlCol="0" anchor="t">
            <a:spAutoFit/>
          </a:bodyPr>
          <a:lstStyle/>
          <a:p>
            <a:pPr algn="l">
              <a:lnSpc>
                <a:spcPts val="4200"/>
              </a:lnSpc>
            </a:pPr>
            <a:r>
              <a:rPr lang="en-US" sz="3500" spc="700">
                <a:solidFill>
                  <a:srgbClr val="C88C32"/>
                </a:solidFill>
                <a:latin typeface="Public Sans Bold"/>
              </a:rPr>
              <a:t>NEED OF THE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9312" y="821094"/>
            <a:ext cx="31750" cy="8288198"/>
            <a:chOff x="0" y="0"/>
            <a:chExt cx="42333" cy="11050931"/>
          </a:xfrm>
        </p:grpSpPr>
        <p:sp>
          <p:nvSpPr>
            <p:cNvPr id="3" name="Freeform 3"/>
            <p:cNvSpPr/>
            <p:nvPr/>
          </p:nvSpPr>
          <p:spPr>
            <a:xfrm>
              <a:off x="0" y="0"/>
              <a:ext cx="42291" cy="11050905"/>
            </a:xfrm>
            <a:custGeom>
              <a:avLst/>
              <a:gdLst/>
              <a:ahLst/>
              <a:cxnLst/>
              <a:rect l="l" t="t" r="r" b="b"/>
              <a:pathLst>
                <a:path w="42291" h="11050905">
                  <a:moveTo>
                    <a:pt x="12700" y="6350"/>
                  </a:moveTo>
                  <a:lnTo>
                    <a:pt x="42291" y="11044555"/>
                  </a:lnTo>
                  <a:cubicBezTo>
                    <a:pt x="42291" y="11048112"/>
                    <a:pt x="39497" y="11050905"/>
                    <a:pt x="35941" y="11050905"/>
                  </a:cubicBezTo>
                  <a:cubicBezTo>
                    <a:pt x="32385" y="11050905"/>
                    <a:pt x="29591" y="11048112"/>
                    <a:pt x="29591" y="11044555"/>
                  </a:cubicBezTo>
                  <a:lnTo>
                    <a:pt x="0" y="6350"/>
                  </a:lnTo>
                  <a:cubicBezTo>
                    <a:pt x="0" y="2921"/>
                    <a:pt x="2794" y="0"/>
                    <a:pt x="6350" y="0"/>
                  </a:cubicBezTo>
                  <a:cubicBezTo>
                    <a:pt x="9906" y="0"/>
                    <a:pt x="12700" y="2794"/>
                    <a:pt x="12700" y="6350"/>
                  </a:cubicBezTo>
                  <a:close/>
                </a:path>
              </a:pathLst>
            </a:custGeom>
            <a:solidFill>
              <a:srgbClr val="223669"/>
            </a:solidFill>
          </p:spPr>
        </p:sp>
      </p:grpSp>
      <p:sp>
        <p:nvSpPr>
          <p:cNvPr id="4" name="Freeform 4"/>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884625" y="1352189"/>
            <a:ext cx="13600950" cy="542420"/>
          </a:xfrm>
          <a:prstGeom prst="rect">
            <a:avLst/>
          </a:prstGeom>
        </p:spPr>
        <p:txBody>
          <a:bodyPr lIns="0" tIns="0" rIns="0" bIns="0" rtlCol="0" anchor="t">
            <a:spAutoFit/>
          </a:bodyPr>
          <a:lstStyle/>
          <a:p>
            <a:pPr algn="l">
              <a:lnSpc>
                <a:spcPts val="4143"/>
              </a:lnSpc>
            </a:pPr>
            <a:r>
              <a:rPr lang="en-US" sz="3200" spc="320">
                <a:solidFill>
                  <a:srgbClr val="BD8738"/>
                </a:solidFill>
                <a:latin typeface="EB Garamond Semi-Bold"/>
              </a:rPr>
              <a:t>Functional Requirement:</a:t>
            </a:r>
          </a:p>
        </p:txBody>
      </p:sp>
      <p:sp>
        <p:nvSpPr>
          <p:cNvPr id="6" name="TextBox 6"/>
          <p:cNvSpPr txBox="1"/>
          <p:nvPr/>
        </p:nvSpPr>
        <p:spPr>
          <a:xfrm>
            <a:off x="982983" y="519942"/>
            <a:ext cx="5076640" cy="542925"/>
          </a:xfrm>
          <a:prstGeom prst="rect">
            <a:avLst/>
          </a:prstGeom>
        </p:spPr>
        <p:txBody>
          <a:bodyPr lIns="0" tIns="0" rIns="0" bIns="0" rtlCol="0" anchor="t">
            <a:spAutoFit/>
          </a:bodyPr>
          <a:lstStyle/>
          <a:p>
            <a:pPr algn="l">
              <a:lnSpc>
                <a:spcPts val="4320"/>
              </a:lnSpc>
            </a:pPr>
            <a:r>
              <a:rPr lang="en-US" sz="3600">
                <a:solidFill>
                  <a:srgbClr val="223669"/>
                </a:solidFill>
                <a:latin typeface="EB Garamond Semi-Bold"/>
              </a:rPr>
              <a:t>Requirement Analysis</a:t>
            </a:r>
          </a:p>
        </p:txBody>
      </p:sp>
      <p:sp>
        <p:nvSpPr>
          <p:cNvPr id="7" name="TextBox 7"/>
          <p:cNvSpPr txBox="1"/>
          <p:nvPr/>
        </p:nvSpPr>
        <p:spPr>
          <a:xfrm>
            <a:off x="1884625" y="2237509"/>
            <a:ext cx="14518749" cy="876300"/>
          </a:xfrm>
          <a:prstGeom prst="rect">
            <a:avLst/>
          </a:prstGeom>
        </p:spPr>
        <p:txBody>
          <a:bodyPr lIns="0" tIns="0" rIns="0" bIns="0" rtlCol="0" anchor="t">
            <a:spAutoFit/>
          </a:bodyPr>
          <a:lstStyle/>
          <a:p>
            <a:pPr marL="662819" lvl="2" indent="-220940" algn="l">
              <a:lnSpc>
                <a:spcPts val="3479"/>
              </a:lnSpc>
              <a:buFont typeface="Arial"/>
              <a:buChar char="⚬"/>
            </a:pPr>
            <a:r>
              <a:rPr lang="en-US" sz="2899">
                <a:solidFill>
                  <a:srgbClr val="000000"/>
                </a:solidFill>
                <a:latin typeface="EB Garamond Medium"/>
              </a:rPr>
              <a:t>The food delivery website should allow users to browse restaurant menus, select dishes, place orders, and track their delivery in real-time.</a:t>
            </a:r>
          </a:p>
        </p:txBody>
      </p:sp>
      <p:sp>
        <p:nvSpPr>
          <p:cNvPr id="8" name="TextBox 8"/>
          <p:cNvSpPr txBox="1"/>
          <p:nvPr/>
        </p:nvSpPr>
        <p:spPr>
          <a:xfrm>
            <a:off x="2343525" y="3399559"/>
            <a:ext cx="13600950" cy="542420"/>
          </a:xfrm>
          <a:prstGeom prst="rect">
            <a:avLst/>
          </a:prstGeom>
        </p:spPr>
        <p:txBody>
          <a:bodyPr lIns="0" tIns="0" rIns="0" bIns="0" rtlCol="0" anchor="t">
            <a:spAutoFit/>
          </a:bodyPr>
          <a:lstStyle/>
          <a:p>
            <a:pPr algn="l">
              <a:lnSpc>
                <a:spcPts val="4143"/>
              </a:lnSpc>
            </a:pPr>
            <a:r>
              <a:rPr lang="en-US" sz="3200" spc="320">
                <a:solidFill>
                  <a:srgbClr val="BD8738"/>
                </a:solidFill>
                <a:latin typeface="EB Garamond Semi-Bold"/>
              </a:rPr>
              <a:t>Key Features:</a:t>
            </a:r>
          </a:p>
        </p:txBody>
      </p:sp>
      <p:sp>
        <p:nvSpPr>
          <p:cNvPr id="9" name="TextBox 9"/>
          <p:cNvSpPr txBox="1"/>
          <p:nvPr/>
        </p:nvSpPr>
        <p:spPr>
          <a:xfrm>
            <a:off x="2343525" y="4284879"/>
            <a:ext cx="14518749" cy="4819650"/>
          </a:xfrm>
          <a:prstGeom prst="rect">
            <a:avLst/>
          </a:prstGeom>
        </p:spPr>
        <p:txBody>
          <a:bodyPr lIns="0" tIns="0" rIns="0" bIns="0" rtlCol="0" anchor="t">
            <a:spAutoFit/>
          </a:bodyPr>
          <a:lstStyle/>
          <a:p>
            <a:pPr marL="662819" lvl="2" indent="-220940" algn="l">
              <a:lnSpc>
                <a:spcPts val="3479"/>
              </a:lnSpc>
              <a:buFont typeface="Arial"/>
              <a:buChar char="⚬"/>
            </a:pPr>
            <a:r>
              <a:rPr lang="en-US" sz="2899">
                <a:solidFill>
                  <a:srgbClr val="000000"/>
                </a:solidFill>
                <a:latin typeface="EB Garamond Medium"/>
              </a:rPr>
              <a:t>User Authentication.</a:t>
            </a:r>
          </a:p>
          <a:p>
            <a:pPr marL="662819" lvl="2" indent="-220940" algn="l">
              <a:lnSpc>
                <a:spcPts val="3479"/>
              </a:lnSpc>
              <a:buFont typeface="Arial"/>
              <a:buChar char="⚬"/>
            </a:pPr>
            <a:r>
              <a:rPr lang="en-US" sz="2899">
                <a:solidFill>
                  <a:srgbClr val="000000"/>
                </a:solidFill>
                <a:latin typeface="EB Garamond Medium"/>
              </a:rPr>
              <a:t>Restaurant Listings.</a:t>
            </a:r>
          </a:p>
          <a:p>
            <a:pPr marL="662819" lvl="2" indent="-220940" algn="l">
              <a:lnSpc>
                <a:spcPts val="3479"/>
              </a:lnSpc>
              <a:buFont typeface="Arial"/>
              <a:buChar char="⚬"/>
            </a:pPr>
            <a:r>
              <a:rPr lang="en-US" sz="2899">
                <a:solidFill>
                  <a:srgbClr val="000000"/>
                </a:solidFill>
                <a:latin typeface="EB Garamond Medium"/>
              </a:rPr>
              <a:t>Menu Browsing.</a:t>
            </a:r>
          </a:p>
          <a:p>
            <a:pPr marL="662819" lvl="2" indent="-220940" algn="l">
              <a:lnSpc>
                <a:spcPts val="3479"/>
              </a:lnSpc>
              <a:buFont typeface="Arial"/>
              <a:buChar char="⚬"/>
            </a:pPr>
            <a:r>
              <a:rPr lang="en-US" sz="2899">
                <a:solidFill>
                  <a:srgbClr val="000000"/>
                </a:solidFill>
                <a:latin typeface="EB Garamond Medium"/>
              </a:rPr>
              <a:t>Order Customization.</a:t>
            </a:r>
          </a:p>
          <a:p>
            <a:pPr marL="662819" lvl="2" indent="-220940" algn="l">
              <a:lnSpc>
                <a:spcPts val="3479"/>
              </a:lnSpc>
              <a:buFont typeface="Arial"/>
              <a:buChar char="⚬"/>
            </a:pPr>
            <a:r>
              <a:rPr lang="en-US" sz="2899">
                <a:solidFill>
                  <a:srgbClr val="000000"/>
                </a:solidFill>
                <a:latin typeface="EB Garamond Medium"/>
              </a:rPr>
              <a:t>Cart Management.</a:t>
            </a:r>
          </a:p>
          <a:p>
            <a:pPr marL="662819" lvl="2" indent="-220940" algn="l">
              <a:lnSpc>
                <a:spcPts val="3479"/>
              </a:lnSpc>
              <a:buFont typeface="Arial"/>
              <a:buChar char="⚬"/>
            </a:pPr>
            <a:r>
              <a:rPr lang="en-US" sz="2899">
                <a:solidFill>
                  <a:srgbClr val="000000"/>
                </a:solidFill>
                <a:latin typeface="EB Garamond Medium"/>
              </a:rPr>
              <a:t>Secure Payments.</a:t>
            </a:r>
          </a:p>
          <a:p>
            <a:pPr marL="662819" lvl="2" indent="-220940" algn="l">
              <a:lnSpc>
                <a:spcPts val="3479"/>
              </a:lnSpc>
              <a:buFont typeface="Arial"/>
              <a:buChar char="⚬"/>
            </a:pPr>
            <a:r>
              <a:rPr lang="en-US" sz="2899">
                <a:solidFill>
                  <a:srgbClr val="000000"/>
                </a:solidFill>
                <a:latin typeface="EB Garamond Medium"/>
              </a:rPr>
              <a:t>Order Confirmation.</a:t>
            </a:r>
          </a:p>
          <a:p>
            <a:pPr marL="662819" lvl="2" indent="-220940" algn="l">
              <a:lnSpc>
                <a:spcPts val="3479"/>
              </a:lnSpc>
              <a:buFont typeface="Arial"/>
              <a:buChar char="⚬"/>
            </a:pPr>
            <a:r>
              <a:rPr lang="en-US" sz="2899">
                <a:solidFill>
                  <a:srgbClr val="000000"/>
                </a:solidFill>
                <a:latin typeface="EB Garamond Medium"/>
              </a:rPr>
              <a:t>Real-time Tracking.</a:t>
            </a:r>
          </a:p>
          <a:p>
            <a:pPr marL="662819" lvl="2" indent="-220940" algn="l">
              <a:lnSpc>
                <a:spcPts val="3479"/>
              </a:lnSpc>
              <a:buFont typeface="Arial"/>
              <a:buChar char="⚬"/>
            </a:pPr>
            <a:r>
              <a:rPr lang="en-US" sz="2899">
                <a:solidFill>
                  <a:srgbClr val="000000"/>
                </a:solidFill>
                <a:latin typeface="EB Garamond Medium"/>
              </a:rPr>
              <a:t>Delivery Updates.</a:t>
            </a:r>
          </a:p>
          <a:p>
            <a:pPr marL="662819" lvl="2" indent="-220940" algn="l">
              <a:lnSpc>
                <a:spcPts val="3479"/>
              </a:lnSpc>
              <a:buFont typeface="Arial"/>
              <a:buChar char="⚬"/>
            </a:pPr>
            <a:r>
              <a:rPr lang="en-US" sz="2899">
                <a:solidFill>
                  <a:srgbClr val="000000"/>
                </a:solidFill>
                <a:latin typeface="EB Garamond Medium"/>
              </a:rPr>
              <a:t>Rating and Feedback.</a:t>
            </a:r>
          </a:p>
          <a:p>
            <a:pPr marL="662819" lvl="2" indent="-220940" algn="l">
              <a:lnSpc>
                <a:spcPts val="3479"/>
              </a:lnSpc>
              <a:buFont typeface="Arial"/>
              <a:buChar char="⚬"/>
            </a:pPr>
            <a:r>
              <a:rPr lang="en-US" sz="2899">
                <a:solidFill>
                  <a:srgbClr val="000000"/>
                </a:solidFill>
                <a:latin typeface="EB Garamond Medium"/>
              </a:rPr>
              <a:t>User History</a:t>
            </a:r>
          </a:p>
        </p:txBody>
      </p:sp>
      <p:grpSp>
        <p:nvGrpSpPr>
          <p:cNvPr id="10" name="Group 10"/>
          <p:cNvGrpSpPr/>
          <p:nvPr/>
        </p:nvGrpSpPr>
        <p:grpSpPr>
          <a:xfrm>
            <a:off x="0" y="0"/>
            <a:ext cx="18287980" cy="10296000"/>
            <a:chOff x="0" y="0"/>
            <a:chExt cx="24383973" cy="13728000"/>
          </a:xfrm>
        </p:grpSpPr>
        <p:sp>
          <p:nvSpPr>
            <p:cNvPr id="11" name="Freeform 11"/>
            <p:cNvSpPr/>
            <p:nvPr/>
          </p:nvSpPr>
          <p:spPr>
            <a:xfrm>
              <a:off x="0" y="0"/>
              <a:ext cx="24384000" cy="13727937"/>
            </a:xfrm>
            <a:custGeom>
              <a:avLst/>
              <a:gdLst/>
              <a:ahLst/>
              <a:cxnLst/>
              <a:rect l="l" t="t" r="r" b="b"/>
              <a:pathLst>
                <a:path w="24384000" h="13727937">
                  <a:moveTo>
                    <a:pt x="0" y="0"/>
                  </a:moveTo>
                  <a:lnTo>
                    <a:pt x="24384000" y="0"/>
                  </a:lnTo>
                  <a:lnTo>
                    <a:pt x="24384000" y="13727937"/>
                  </a:lnTo>
                  <a:lnTo>
                    <a:pt x="0" y="13727937"/>
                  </a:lnTo>
                  <a:lnTo>
                    <a:pt x="0" y="0"/>
                  </a:lnTo>
                  <a:close/>
                </a:path>
              </a:pathLst>
            </a:custGeom>
            <a:blipFill>
              <a:blip r:embed="rId4"/>
              <a:stretch>
                <a:fillRect l="-28" r="-28"/>
              </a:stretch>
            </a:blipFill>
          </p:spPr>
        </p:sp>
      </p:grpSp>
      <p:grpSp>
        <p:nvGrpSpPr>
          <p:cNvPr id="12" name="Group 12"/>
          <p:cNvGrpSpPr/>
          <p:nvPr/>
        </p:nvGrpSpPr>
        <p:grpSpPr>
          <a:xfrm>
            <a:off x="9877877" y="4581899"/>
            <a:ext cx="4295907" cy="4225610"/>
            <a:chOff x="0" y="0"/>
            <a:chExt cx="5727876" cy="5634147"/>
          </a:xfrm>
        </p:grpSpPr>
        <p:sp>
          <p:nvSpPr>
            <p:cNvPr id="13" name="Freeform 13"/>
            <p:cNvSpPr/>
            <p:nvPr/>
          </p:nvSpPr>
          <p:spPr>
            <a:xfrm>
              <a:off x="0" y="0"/>
              <a:ext cx="5727827" cy="5634101"/>
            </a:xfrm>
            <a:custGeom>
              <a:avLst/>
              <a:gdLst/>
              <a:ahLst/>
              <a:cxnLst/>
              <a:rect l="l" t="t" r="r" b="b"/>
              <a:pathLst>
                <a:path w="5727827" h="5634101">
                  <a:moveTo>
                    <a:pt x="0" y="0"/>
                  </a:moveTo>
                  <a:lnTo>
                    <a:pt x="5727827" y="0"/>
                  </a:lnTo>
                  <a:lnTo>
                    <a:pt x="5727827" y="5634101"/>
                  </a:lnTo>
                  <a:lnTo>
                    <a:pt x="0" y="5634101"/>
                  </a:lnTo>
                  <a:lnTo>
                    <a:pt x="0" y="0"/>
                  </a:lnTo>
                  <a:close/>
                </a:path>
              </a:pathLst>
            </a:custGeom>
            <a:blipFill>
              <a:blip r:embed="rId5"/>
              <a:stretch>
                <a:fillRect l="-178" r="-179"/>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7980" cy="10296000"/>
            <a:chOff x="0" y="0"/>
            <a:chExt cx="24383973" cy="13728000"/>
          </a:xfrm>
        </p:grpSpPr>
        <p:sp>
          <p:nvSpPr>
            <p:cNvPr id="3" name="Freeform 3"/>
            <p:cNvSpPr/>
            <p:nvPr/>
          </p:nvSpPr>
          <p:spPr>
            <a:xfrm>
              <a:off x="0" y="0"/>
              <a:ext cx="24384000" cy="13727937"/>
            </a:xfrm>
            <a:custGeom>
              <a:avLst/>
              <a:gdLst/>
              <a:ahLst/>
              <a:cxnLst/>
              <a:rect l="l" t="t" r="r" b="b"/>
              <a:pathLst>
                <a:path w="24384000" h="13727937">
                  <a:moveTo>
                    <a:pt x="0" y="0"/>
                  </a:moveTo>
                  <a:lnTo>
                    <a:pt x="24384000" y="0"/>
                  </a:lnTo>
                  <a:lnTo>
                    <a:pt x="24384000" y="13727937"/>
                  </a:lnTo>
                  <a:lnTo>
                    <a:pt x="0" y="13727937"/>
                  </a:lnTo>
                  <a:lnTo>
                    <a:pt x="0" y="0"/>
                  </a:lnTo>
                  <a:close/>
                </a:path>
              </a:pathLst>
            </a:custGeom>
            <a:blipFill>
              <a:blip r:embed="rId2"/>
              <a:stretch>
                <a:fillRect l="-28" r="-28"/>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4" b="-14"/>
              </a:stretch>
            </a:blipFill>
          </p:spPr>
        </p:sp>
      </p:grpSp>
      <p:grpSp>
        <p:nvGrpSpPr>
          <p:cNvPr id="6" name="Group 6"/>
          <p:cNvGrpSpPr/>
          <p:nvPr/>
        </p:nvGrpSpPr>
        <p:grpSpPr>
          <a:xfrm>
            <a:off x="698838" y="851081"/>
            <a:ext cx="22225" cy="8411982"/>
            <a:chOff x="0" y="0"/>
            <a:chExt cx="29633" cy="11215976"/>
          </a:xfrm>
        </p:grpSpPr>
        <p:sp>
          <p:nvSpPr>
            <p:cNvPr id="7" name="Freeform 7"/>
            <p:cNvSpPr/>
            <p:nvPr/>
          </p:nvSpPr>
          <p:spPr>
            <a:xfrm>
              <a:off x="0" y="0"/>
              <a:ext cx="29591" cy="11216005"/>
            </a:xfrm>
            <a:custGeom>
              <a:avLst/>
              <a:gdLst/>
              <a:ahLst/>
              <a:cxnLst/>
              <a:rect l="l" t="t" r="r" b="b"/>
              <a:pathLst>
                <a:path w="29591" h="11216005">
                  <a:moveTo>
                    <a:pt x="12700" y="6350"/>
                  </a:moveTo>
                  <a:lnTo>
                    <a:pt x="29591" y="11209655"/>
                  </a:lnTo>
                  <a:cubicBezTo>
                    <a:pt x="29591" y="11213212"/>
                    <a:pt x="26797" y="11216005"/>
                    <a:pt x="23241" y="11216005"/>
                  </a:cubicBezTo>
                  <a:cubicBezTo>
                    <a:pt x="19685" y="11216005"/>
                    <a:pt x="16891" y="11213212"/>
                    <a:pt x="16891" y="11209655"/>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id="8" name="Freeform 8"/>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3521358" y="2823851"/>
            <a:ext cx="9018983" cy="6174128"/>
            <a:chOff x="0" y="0"/>
            <a:chExt cx="12025311" cy="8232171"/>
          </a:xfrm>
        </p:grpSpPr>
        <p:sp>
          <p:nvSpPr>
            <p:cNvPr id="10" name="Freeform 10"/>
            <p:cNvSpPr/>
            <p:nvPr/>
          </p:nvSpPr>
          <p:spPr>
            <a:xfrm>
              <a:off x="0" y="0"/>
              <a:ext cx="12025249" cy="8232140"/>
            </a:xfrm>
            <a:custGeom>
              <a:avLst/>
              <a:gdLst/>
              <a:ahLst/>
              <a:cxnLst/>
              <a:rect l="l" t="t" r="r" b="b"/>
              <a:pathLst>
                <a:path w="12025249" h="8232140">
                  <a:moveTo>
                    <a:pt x="0" y="0"/>
                  </a:moveTo>
                  <a:lnTo>
                    <a:pt x="12025249" y="0"/>
                  </a:lnTo>
                  <a:lnTo>
                    <a:pt x="12025249" y="8232140"/>
                  </a:lnTo>
                  <a:lnTo>
                    <a:pt x="0" y="8232140"/>
                  </a:lnTo>
                  <a:lnTo>
                    <a:pt x="0" y="0"/>
                  </a:lnTo>
                  <a:close/>
                </a:path>
              </a:pathLst>
            </a:custGeom>
            <a:blipFill>
              <a:blip r:embed="rId6"/>
              <a:stretch>
                <a:fillRect/>
              </a:stretch>
            </a:blipFill>
          </p:spPr>
        </p:sp>
      </p:grpSp>
      <p:sp>
        <p:nvSpPr>
          <p:cNvPr id="11" name="TextBox 11"/>
          <p:cNvSpPr txBox="1"/>
          <p:nvPr/>
        </p:nvSpPr>
        <p:spPr>
          <a:xfrm>
            <a:off x="982983" y="519942"/>
            <a:ext cx="5076750" cy="542925"/>
          </a:xfrm>
          <a:prstGeom prst="rect">
            <a:avLst/>
          </a:prstGeom>
        </p:spPr>
        <p:txBody>
          <a:bodyPr lIns="0" tIns="0" rIns="0" bIns="0" rtlCol="0" anchor="t">
            <a:spAutoFit/>
          </a:bodyPr>
          <a:lstStyle/>
          <a:p>
            <a:pPr algn="l">
              <a:lnSpc>
                <a:spcPts val="4320"/>
              </a:lnSpc>
            </a:pPr>
            <a:r>
              <a:rPr lang="en-US" sz="3600">
                <a:solidFill>
                  <a:srgbClr val="223669"/>
                </a:solidFill>
                <a:latin typeface="EB Garamond Bold"/>
              </a:rPr>
              <a:t>System Design</a:t>
            </a:r>
          </a:p>
        </p:txBody>
      </p:sp>
      <p:sp>
        <p:nvSpPr>
          <p:cNvPr id="12" name="TextBox 12"/>
          <p:cNvSpPr txBox="1"/>
          <p:nvPr/>
        </p:nvSpPr>
        <p:spPr>
          <a:xfrm>
            <a:off x="1603500" y="1643256"/>
            <a:ext cx="13600950" cy="542420"/>
          </a:xfrm>
          <a:prstGeom prst="rect">
            <a:avLst/>
          </a:prstGeom>
        </p:spPr>
        <p:txBody>
          <a:bodyPr lIns="0" tIns="0" rIns="0" bIns="0" rtlCol="0" anchor="t">
            <a:spAutoFit/>
          </a:bodyPr>
          <a:lstStyle/>
          <a:p>
            <a:pPr algn="l">
              <a:lnSpc>
                <a:spcPts val="4143"/>
              </a:lnSpc>
            </a:pPr>
            <a:r>
              <a:rPr lang="en-US" sz="3200" spc="320">
                <a:solidFill>
                  <a:srgbClr val="BD8738"/>
                </a:solidFill>
                <a:latin typeface="EB Garamond Semi-Bold"/>
              </a:rPr>
              <a:t>Usecase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7980" cy="10296000"/>
            <a:chOff x="0" y="0"/>
            <a:chExt cx="24383973" cy="13728000"/>
          </a:xfrm>
        </p:grpSpPr>
        <p:sp>
          <p:nvSpPr>
            <p:cNvPr id="3" name="Freeform 3"/>
            <p:cNvSpPr/>
            <p:nvPr/>
          </p:nvSpPr>
          <p:spPr>
            <a:xfrm>
              <a:off x="0" y="0"/>
              <a:ext cx="24384000" cy="13727937"/>
            </a:xfrm>
            <a:custGeom>
              <a:avLst/>
              <a:gdLst/>
              <a:ahLst/>
              <a:cxnLst/>
              <a:rect l="l" t="t" r="r" b="b"/>
              <a:pathLst>
                <a:path w="24384000" h="13727937">
                  <a:moveTo>
                    <a:pt x="0" y="0"/>
                  </a:moveTo>
                  <a:lnTo>
                    <a:pt x="24384000" y="0"/>
                  </a:lnTo>
                  <a:lnTo>
                    <a:pt x="24384000" y="13727937"/>
                  </a:lnTo>
                  <a:lnTo>
                    <a:pt x="0" y="13727937"/>
                  </a:lnTo>
                  <a:lnTo>
                    <a:pt x="0" y="0"/>
                  </a:lnTo>
                  <a:close/>
                </a:path>
              </a:pathLst>
            </a:custGeom>
            <a:blipFill>
              <a:blip r:embed="rId2"/>
              <a:stretch>
                <a:fillRect l="-28" r="-28"/>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4" b="-14"/>
              </a:stretch>
            </a:blipFill>
          </p:spPr>
        </p:sp>
      </p:grpSp>
      <p:grpSp>
        <p:nvGrpSpPr>
          <p:cNvPr id="6" name="Group 6"/>
          <p:cNvGrpSpPr/>
          <p:nvPr/>
        </p:nvGrpSpPr>
        <p:grpSpPr>
          <a:xfrm>
            <a:off x="698838" y="851081"/>
            <a:ext cx="22225" cy="8411982"/>
            <a:chOff x="0" y="0"/>
            <a:chExt cx="29633" cy="11215976"/>
          </a:xfrm>
        </p:grpSpPr>
        <p:sp>
          <p:nvSpPr>
            <p:cNvPr id="7" name="Freeform 7"/>
            <p:cNvSpPr/>
            <p:nvPr/>
          </p:nvSpPr>
          <p:spPr>
            <a:xfrm>
              <a:off x="0" y="0"/>
              <a:ext cx="29591" cy="11216005"/>
            </a:xfrm>
            <a:custGeom>
              <a:avLst/>
              <a:gdLst/>
              <a:ahLst/>
              <a:cxnLst/>
              <a:rect l="l" t="t" r="r" b="b"/>
              <a:pathLst>
                <a:path w="29591" h="11216005">
                  <a:moveTo>
                    <a:pt x="12700" y="6350"/>
                  </a:moveTo>
                  <a:lnTo>
                    <a:pt x="29591" y="11209655"/>
                  </a:lnTo>
                  <a:cubicBezTo>
                    <a:pt x="29591" y="11213212"/>
                    <a:pt x="26797" y="11216005"/>
                    <a:pt x="23241" y="11216005"/>
                  </a:cubicBezTo>
                  <a:cubicBezTo>
                    <a:pt x="19685" y="11216005"/>
                    <a:pt x="16891" y="11213212"/>
                    <a:pt x="16891" y="11209655"/>
                  </a:cubicBezTo>
                  <a:lnTo>
                    <a:pt x="0" y="6350"/>
                  </a:lnTo>
                  <a:cubicBezTo>
                    <a:pt x="0" y="2794"/>
                    <a:pt x="2794" y="0"/>
                    <a:pt x="6350" y="0"/>
                  </a:cubicBezTo>
                  <a:cubicBezTo>
                    <a:pt x="9906" y="0"/>
                    <a:pt x="12700" y="2794"/>
                    <a:pt x="12700" y="6350"/>
                  </a:cubicBezTo>
                  <a:close/>
                </a:path>
              </a:pathLst>
            </a:custGeom>
            <a:solidFill>
              <a:srgbClr val="223669"/>
            </a:solidFill>
          </p:spPr>
        </p:sp>
      </p:grpSp>
      <p:sp>
        <p:nvSpPr>
          <p:cNvPr id="8" name="Freeform 8"/>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982983" y="519942"/>
            <a:ext cx="5076750" cy="542925"/>
          </a:xfrm>
          <a:prstGeom prst="rect">
            <a:avLst/>
          </a:prstGeom>
        </p:spPr>
        <p:txBody>
          <a:bodyPr lIns="0" tIns="0" rIns="0" bIns="0" rtlCol="0" anchor="t">
            <a:spAutoFit/>
          </a:bodyPr>
          <a:lstStyle/>
          <a:p>
            <a:pPr algn="l">
              <a:lnSpc>
                <a:spcPts val="4320"/>
              </a:lnSpc>
            </a:pPr>
            <a:r>
              <a:rPr lang="en-US" sz="3600">
                <a:solidFill>
                  <a:srgbClr val="223669"/>
                </a:solidFill>
                <a:latin typeface="EB Garamond Bold"/>
              </a:rPr>
              <a:t>System Design</a:t>
            </a:r>
          </a:p>
        </p:txBody>
      </p:sp>
      <p:sp>
        <p:nvSpPr>
          <p:cNvPr id="10" name="TextBox 10"/>
          <p:cNvSpPr txBox="1"/>
          <p:nvPr/>
        </p:nvSpPr>
        <p:spPr>
          <a:xfrm>
            <a:off x="1603500" y="1643256"/>
            <a:ext cx="13600950" cy="542420"/>
          </a:xfrm>
          <a:prstGeom prst="rect">
            <a:avLst/>
          </a:prstGeom>
        </p:spPr>
        <p:txBody>
          <a:bodyPr lIns="0" tIns="0" rIns="0" bIns="0" rtlCol="0" anchor="t">
            <a:spAutoFit/>
          </a:bodyPr>
          <a:lstStyle/>
          <a:p>
            <a:pPr algn="l">
              <a:lnSpc>
                <a:spcPts val="4143"/>
              </a:lnSpc>
            </a:pPr>
            <a:r>
              <a:rPr lang="en-US" sz="3200" spc="320">
                <a:solidFill>
                  <a:srgbClr val="BD8738"/>
                </a:solidFill>
                <a:latin typeface="EB Garamond Semi-Bold"/>
              </a:rPr>
              <a:t>Data Flow Diagram:</a:t>
            </a:r>
          </a:p>
        </p:txBody>
      </p:sp>
      <p:grpSp>
        <p:nvGrpSpPr>
          <p:cNvPr id="11" name="Group 11"/>
          <p:cNvGrpSpPr/>
          <p:nvPr/>
        </p:nvGrpSpPr>
        <p:grpSpPr>
          <a:xfrm>
            <a:off x="4741117" y="3449669"/>
            <a:ext cx="7981948" cy="5562599"/>
            <a:chOff x="0" y="0"/>
            <a:chExt cx="10642597" cy="7416799"/>
          </a:xfrm>
        </p:grpSpPr>
        <p:sp>
          <p:nvSpPr>
            <p:cNvPr id="12" name="Freeform 12"/>
            <p:cNvSpPr/>
            <p:nvPr/>
          </p:nvSpPr>
          <p:spPr>
            <a:xfrm>
              <a:off x="0" y="0"/>
              <a:ext cx="10642600" cy="7416800"/>
            </a:xfrm>
            <a:custGeom>
              <a:avLst/>
              <a:gdLst/>
              <a:ahLst/>
              <a:cxnLst/>
              <a:rect l="l" t="t" r="r" b="b"/>
              <a:pathLst>
                <a:path w="10642600" h="7416800">
                  <a:moveTo>
                    <a:pt x="0" y="0"/>
                  </a:moveTo>
                  <a:lnTo>
                    <a:pt x="10642600" y="0"/>
                  </a:lnTo>
                  <a:lnTo>
                    <a:pt x="10642600" y="7416800"/>
                  </a:lnTo>
                  <a:lnTo>
                    <a:pt x="0" y="7416800"/>
                  </a:lnTo>
                  <a:lnTo>
                    <a:pt x="0" y="0"/>
                  </a:lnTo>
                  <a:close/>
                </a:path>
              </a:pathLst>
            </a:custGeom>
            <a:blipFill>
              <a:blip r:embed="rId6"/>
              <a:stretch>
                <a:fillRect t="-44" b="-44"/>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777</Words>
  <Application>Microsoft Office PowerPoint</Application>
  <PresentationFormat>Custom</PresentationFormat>
  <Paragraphs>88</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TT Rounds Condensed</vt:lpstr>
      <vt:lpstr>EB Garamond Medium</vt:lpstr>
      <vt:lpstr>Arial</vt:lpstr>
      <vt:lpstr>EB Garamond</vt:lpstr>
      <vt:lpstr>Trebuchet MS Bold Italics</vt:lpstr>
      <vt:lpstr>EB Garamond Bold</vt:lpstr>
      <vt:lpstr>TT Rounds Condensed Bold</vt:lpstr>
      <vt:lpstr>Calibri</vt:lpstr>
      <vt:lpstr>Arimo Bold</vt:lpstr>
      <vt:lpstr>EB Garamond Semi-Bold</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CB7-4 [Task 2]</dc:title>
  <cp:lastModifiedBy>Aadhav sai</cp:lastModifiedBy>
  <cp:revision>2</cp:revision>
  <dcterms:created xsi:type="dcterms:W3CDTF">2006-08-16T00:00:00Z</dcterms:created>
  <dcterms:modified xsi:type="dcterms:W3CDTF">2023-11-11T08:16:22Z</dcterms:modified>
  <dc:identifier>DAFtFOI60SE</dc:identifier>
</cp:coreProperties>
</file>